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sldIdLst>
    <p:sldId id="266" r:id="rId5"/>
    <p:sldId id="782" r:id="rId6"/>
    <p:sldId id="525" r:id="rId7"/>
    <p:sldId id="523" r:id="rId8"/>
    <p:sldId id="271" r:id="rId9"/>
    <p:sldId id="784" r:id="rId10"/>
    <p:sldId id="802" r:id="rId11"/>
    <p:sldId id="911" r:id="rId12"/>
    <p:sldId id="912" r:id="rId13"/>
    <p:sldId id="913" r:id="rId14"/>
    <p:sldId id="930" r:id="rId15"/>
    <p:sldId id="921" r:id="rId16"/>
    <p:sldId id="922" r:id="rId17"/>
    <p:sldId id="923" r:id="rId18"/>
    <p:sldId id="924" r:id="rId19"/>
    <p:sldId id="925" r:id="rId20"/>
    <p:sldId id="926" r:id="rId21"/>
    <p:sldId id="927" r:id="rId22"/>
    <p:sldId id="928" r:id="rId23"/>
    <p:sldId id="929" r:id="rId24"/>
    <p:sldId id="853" r:id="rId25"/>
    <p:sldId id="858" r:id="rId26"/>
    <p:sldId id="861" r:id="rId27"/>
    <p:sldId id="862" r:id="rId28"/>
    <p:sldId id="872" r:id="rId29"/>
    <p:sldId id="864" r:id="rId30"/>
    <p:sldId id="867" r:id="rId31"/>
    <p:sldId id="868" r:id="rId32"/>
    <p:sldId id="869" r:id="rId33"/>
    <p:sldId id="870" r:id="rId34"/>
    <p:sldId id="920" r:id="rId35"/>
    <p:sldId id="871" r:id="rId36"/>
    <p:sldId id="907" r:id="rId37"/>
    <p:sldId id="886" r:id="rId38"/>
    <p:sldId id="887" r:id="rId39"/>
    <p:sldId id="888" r:id="rId40"/>
    <p:sldId id="889" r:id="rId41"/>
    <p:sldId id="890" r:id="rId42"/>
    <p:sldId id="893" r:id="rId43"/>
    <p:sldId id="943" r:id="rId44"/>
    <p:sldId id="892" r:id="rId45"/>
    <p:sldId id="906" r:id="rId46"/>
    <p:sldId id="931" r:id="rId47"/>
    <p:sldId id="932" r:id="rId48"/>
    <p:sldId id="933" r:id="rId49"/>
    <p:sldId id="934" r:id="rId50"/>
    <p:sldId id="935" r:id="rId51"/>
    <p:sldId id="936" r:id="rId52"/>
    <p:sldId id="937" r:id="rId53"/>
    <p:sldId id="938" r:id="rId54"/>
    <p:sldId id="939" r:id="rId55"/>
    <p:sldId id="940" r:id="rId56"/>
    <p:sldId id="941" r:id="rId57"/>
    <p:sldId id="942" r:id="rId58"/>
    <p:sldId id="527" r:id="rId59"/>
    <p:sldId id="914" r:id="rId60"/>
    <p:sldId id="919" r:id="rId61"/>
    <p:sldId id="885" r:id="rId62"/>
    <p:sldId id="916" r:id="rId63"/>
    <p:sldId id="915" r:id="rId64"/>
    <p:sldId id="917" r:id="rId65"/>
    <p:sldId id="524" r:id="rId66"/>
    <p:sldId id="272" r:id="rId67"/>
    <p:sldId id="918" r:id="rId68"/>
    <p:sldId id="526"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00A960E-C78E-4BC0-A350-FD6B3A9A3D8F}">
          <p14:sldIdLst>
            <p14:sldId id="266"/>
            <p14:sldId id="782"/>
            <p14:sldId id="525"/>
          </p14:sldIdLst>
        </p14:section>
        <p14:section name="Technical Status Progress" id="{02ADCE55-DD06-4ED8-B6CD-C96B4B6B7086}">
          <p14:sldIdLst>
            <p14:sldId id="523"/>
            <p14:sldId id="271"/>
            <p14:sldId id="784"/>
            <p14:sldId id="802"/>
            <p14:sldId id="911"/>
            <p14:sldId id="912"/>
            <p14:sldId id="913"/>
            <p14:sldId id="930"/>
            <p14:sldId id="921"/>
            <p14:sldId id="922"/>
            <p14:sldId id="923"/>
            <p14:sldId id="924"/>
            <p14:sldId id="925"/>
            <p14:sldId id="926"/>
            <p14:sldId id="927"/>
            <p14:sldId id="928"/>
            <p14:sldId id="929"/>
            <p14:sldId id="853"/>
            <p14:sldId id="858"/>
            <p14:sldId id="861"/>
            <p14:sldId id="862"/>
            <p14:sldId id="872"/>
            <p14:sldId id="864"/>
            <p14:sldId id="867"/>
            <p14:sldId id="868"/>
            <p14:sldId id="869"/>
            <p14:sldId id="870"/>
            <p14:sldId id="920"/>
            <p14:sldId id="871"/>
            <p14:sldId id="907"/>
            <p14:sldId id="886"/>
            <p14:sldId id="887"/>
            <p14:sldId id="888"/>
            <p14:sldId id="889"/>
            <p14:sldId id="890"/>
            <p14:sldId id="893"/>
            <p14:sldId id="943"/>
            <p14:sldId id="892"/>
            <p14:sldId id="906"/>
            <p14:sldId id="931"/>
            <p14:sldId id="932"/>
            <p14:sldId id="933"/>
            <p14:sldId id="934"/>
            <p14:sldId id="935"/>
            <p14:sldId id="936"/>
            <p14:sldId id="937"/>
            <p14:sldId id="938"/>
            <p14:sldId id="939"/>
            <p14:sldId id="940"/>
            <p14:sldId id="941"/>
            <p14:sldId id="942"/>
            <p14:sldId id="527"/>
            <p14:sldId id="914"/>
            <p14:sldId id="919"/>
            <p14:sldId id="885"/>
            <p14:sldId id="916"/>
            <p14:sldId id="915"/>
            <p14:sldId id="917"/>
            <p14:sldId id="524"/>
            <p14:sldId id="272"/>
            <p14:sldId id="918"/>
          </p14:sldIdLst>
        </p14:section>
        <p14:section name="FLIR HADRON" id="{737BBE34-04C3-4377-8685-9447DECC2F54}">
          <p14:sldIdLst/>
        </p14:section>
        <p14:section name="Business Status Report" id="{7E63722A-A291-4974-AA10-634D210C3038}">
          <p14:sldIdLst/>
        </p14:section>
        <p14:section name="Conclusion" id="{E707D4B6-90C8-41AE-ACA6-47CA583390CD}">
          <p14:sldIdLst>
            <p14:sldId id="526"/>
          </p14:sldIdLst>
        </p14:section>
      </p14:sectionLst>
    </p:ext>
    <p:ext uri="{EFAFB233-063F-42B5-8137-9DF3F51BA10A}">
      <p15:sldGuideLst xmlns:p15="http://schemas.microsoft.com/office/powerpoint/2012/main">
        <p15:guide id="1" orient="horz" pos="1582">
          <p15:clr>
            <a:srgbClr val="A4A3A4"/>
          </p15:clr>
        </p15:guide>
        <p15:guide id="2" pos="3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F83"/>
    <a:srgbClr val="509E2F"/>
    <a:srgbClr val="003B49"/>
    <a:srgbClr val="B2B4B2"/>
    <a:srgbClr val="3300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4" autoAdjust="0"/>
    <p:restoredTop sz="77856" autoAdjust="0"/>
  </p:normalViewPr>
  <p:slideViewPr>
    <p:cSldViewPr snapToGrid="0" snapToObjects="1" showGuides="1">
      <p:cViewPr varScale="1">
        <p:scale>
          <a:sx n="139" d="100"/>
          <a:sy n="139" d="100"/>
        </p:scale>
        <p:origin x="1304" y="176"/>
      </p:cViewPr>
      <p:guideLst>
        <p:guide orient="horz" pos="1582"/>
        <p:guide pos="34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A09A7-6F20-485B-9AAC-D57FEF1199CF}"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479BB-63CB-4749-9F4F-DEAA12354D56}" type="slidenum">
              <a:rPr lang="en-US" smtClean="0"/>
              <a:t>‹#›</a:t>
            </a:fld>
            <a:endParaRPr lang="en-US"/>
          </a:p>
        </p:txBody>
      </p:sp>
    </p:spTree>
    <p:extLst>
      <p:ext uri="{BB962C8B-B14F-4D97-AF65-F5344CB8AC3E}">
        <p14:creationId xmlns:p14="http://schemas.microsoft.com/office/powerpoint/2010/main" val="2244809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Thermal Image Super-Resolution Challenge – CVPR 2023</a:t>
            </a:r>
          </a:p>
          <a:p>
            <a:endParaRPr lang="en-US"/>
          </a:p>
          <a:p>
            <a:r>
              <a:rPr lang="en-US"/>
              <a:t>-The use the of the camera</a:t>
            </a:r>
          </a:p>
          <a:p>
            <a:r>
              <a:rPr lang="en-US"/>
              <a:t>-Specification of the board</a:t>
            </a:r>
          </a:p>
          <a:p>
            <a:r>
              <a:rPr lang="en-US"/>
              <a:t>-Data collection</a:t>
            </a:r>
          </a:p>
          <a:p>
            <a:r>
              <a:rPr lang="en-US"/>
              <a:t>-Pin Mapping</a:t>
            </a:r>
          </a:p>
          <a:p>
            <a:r>
              <a:rPr lang="en-US"/>
              <a:t>-Demo with Windows</a:t>
            </a:r>
          </a:p>
        </p:txBody>
      </p:sp>
      <p:sp>
        <p:nvSpPr>
          <p:cNvPr id="4" name="Slide Number Placeholder 3"/>
          <p:cNvSpPr>
            <a:spLocks noGrp="1"/>
          </p:cNvSpPr>
          <p:nvPr>
            <p:ph type="sldNum" sz="quarter" idx="5"/>
          </p:nvPr>
        </p:nvSpPr>
        <p:spPr/>
        <p:txBody>
          <a:bodyPr/>
          <a:lstStyle/>
          <a:p>
            <a:fld id="{5FF479BB-63CB-4749-9F4F-DEAA12354D56}" type="slidenum">
              <a:rPr lang="en-US" smtClean="0"/>
              <a:t>12</a:t>
            </a:fld>
            <a:endParaRPr lang="en-US"/>
          </a:p>
        </p:txBody>
      </p:sp>
    </p:spTree>
    <p:extLst>
      <p:ext uri="{BB962C8B-B14F-4D97-AF65-F5344CB8AC3E}">
        <p14:creationId xmlns:p14="http://schemas.microsoft.com/office/powerpoint/2010/main" val="738875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these results, we asked ourselves three key questions:</a:t>
            </a:r>
          </a:p>
          <a:p>
            <a:endParaRPr lang="en-US" altLang="zh-CN" b="1" dirty="0"/>
          </a:p>
          <a:p>
            <a:r>
              <a:rPr lang="en-US" altLang="zh-CN" b="1" dirty="0"/>
              <a:t>First</a:t>
            </a:r>
            <a:r>
              <a:rPr lang="en-US" altLang="zh-CN" dirty="0"/>
              <a:t>, how can we address the scenario where the model fails to detect certain objects, such as the “FedEx” truck shown here? This issue was also brought up by our sponsor in the last quarterly meeting.</a:t>
            </a:r>
          </a:p>
          <a:p>
            <a:r>
              <a:rPr lang="en-US" altLang="zh-CN" b="1" dirty="0"/>
              <a:t>Second</a:t>
            </a:r>
            <a:r>
              <a:rPr lang="en-US" altLang="zh-CN" dirty="0"/>
              <a:t>, are there more effective baseline models for our specific dataset than YOLOv10?</a:t>
            </a:r>
          </a:p>
          <a:p>
            <a:r>
              <a:rPr lang="en-US" altLang="zh-CN" b="1" dirty="0"/>
              <a:t>Finally</a:t>
            </a:r>
            <a:r>
              <a:rPr lang="en-US" altLang="zh-CN" dirty="0"/>
              <a:t>, what methods can we use to improve detection of smaller objects?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questions shaped the direction of our subsequent research</a:t>
            </a:r>
            <a:r>
              <a:rPr lang="zh-CN" altLang="en-US" dirty="0"/>
              <a:t> </a:t>
            </a:r>
            <a:r>
              <a:rPr lang="en-US" altLang="zh-CN" dirty="0"/>
              <a:t>and</a:t>
            </a:r>
            <a:r>
              <a:rPr lang="zh-CN" altLang="en-US" dirty="0"/>
              <a:t> </a:t>
            </a:r>
            <a:r>
              <a:rPr lang="en-US" altLang="zh-CN" dirty="0"/>
              <a:t>also</a:t>
            </a:r>
            <a:r>
              <a:rPr lang="zh-CN" altLang="en-US" dirty="0"/>
              <a:t> </a:t>
            </a:r>
            <a:r>
              <a:rPr lang="en-US" altLang="zh-CN" dirty="0"/>
              <a:t>roadmap for the rest of my presentation.</a:t>
            </a:r>
          </a:p>
        </p:txBody>
      </p:sp>
      <p:sp>
        <p:nvSpPr>
          <p:cNvPr id="4" name="Slide Number Placeholder 3"/>
          <p:cNvSpPr>
            <a:spLocks noGrp="1"/>
          </p:cNvSpPr>
          <p:nvPr>
            <p:ph type="sldNum" sz="quarter" idx="5"/>
          </p:nvPr>
        </p:nvSpPr>
        <p:spPr/>
        <p:txBody>
          <a:bodyPr/>
          <a:lstStyle/>
          <a:p>
            <a:fld id="{5FF479BB-63CB-4749-9F4F-DEAA12354D56}" type="slidenum">
              <a:rPr lang="en-US" smtClean="0"/>
              <a:t>35</a:t>
            </a:fld>
            <a:endParaRPr lang="en-US"/>
          </a:p>
        </p:txBody>
      </p:sp>
    </p:spTree>
    <p:extLst>
      <p:ext uri="{BB962C8B-B14F-4D97-AF65-F5344CB8AC3E}">
        <p14:creationId xmlns:p14="http://schemas.microsoft.com/office/powerpoint/2010/main" val="147615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answer the first question, we explored a more comprehensive dataset. </a:t>
            </a:r>
          </a:p>
          <a:p>
            <a:endParaRPr kumimoji="1" lang="en-US" altLang="zh-CN" dirty="0"/>
          </a:p>
          <a:p>
            <a:r>
              <a:rPr kumimoji="1" lang="en-US" altLang="zh-CN" dirty="0"/>
              <a:t>We used the FLIR ADAS v2 dataset, which includes 10 categories: Person, Bike, Car, Motor, Bus, Truck, Light, Hydrant, Sign, and Other Vehicle. </a:t>
            </a:r>
          </a:p>
          <a:p>
            <a:endParaRPr kumimoji="1" lang="en-US" altLang="zh-CN" dirty="0"/>
          </a:p>
          <a:p>
            <a:r>
              <a:rPr kumimoji="1" lang="en-US" altLang="zh-CN" dirty="0"/>
              <a:t>The bar chart on</a:t>
            </a:r>
            <a:r>
              <a:rPr kumimoji="1" lang="zh-CN" altLang="en-US" dirty="0"/>
              <a:t> </a:t>
            </a:r>
            <a:r>
              <a:rPr kumimoji="1" lang="en-US" altLang="zh-CN" dirty="0"/>
              <a:t>the</a:t>
            </a:r>
            <a:r>
              <a:rPr kumimoji="1" lang="zh-CN" altLang="en-US" dirty="0"/>
              <a:t> </a:t>
            </a:r>
            <a:r>
              <a:rPr kumimoji="1" lang="en-US" altLang="zh-CN" dirty="0"/>
              <a:t>right</a:t>
            </a:r>
            <a:r>
              <a:rPr kumimoji="1" lang="zh-CN" altLang="en-US" dirty="0"/>
              <a:t> </a:t>
            </a:r>
            <a:r>
              <a:rPr kumimoji="1" lang="en-US" altLang="zh-CN" dirty="0"/>
              <a:t>shows class frequency,</a:t>
            </a:r>
            <a:r>
              <a:rPr kumimoji="1" lang="zh-CN" altLang="en-US" dirty="0"/>
              <a:t> </a:t>
            </a:r>
            <a:r>
              <a:rPr kumimoji="1" lang="en-US" altLang="zh-CN" dirty="0"/>
              <a:t>t</a:t>
            </a:r>
            <a:r>
              <a:rPr lang="en-US" altLang="zh-CN" dirty="0"/>
              <a:t>he distribution of classes was uneven:</a:t>
            </a:r>
          </a:p>
          <a:p>
            <a:br>
              <a:rPr kumimoji="1" lang="en-US" altLang="zh-CN" dirty="0"/>
            </a:br>
            <a:r>
              <a:rPr kumimoji="1" lang="en-US" altLang="zh-CN" dirty="0"/>
              <a:t>some</a:t>
            </a:r>
            <a:r>
              <a:rPr kumimoji="1" lang="zh-CN" altLang="en-US" dirty="0"/>
              <a:t> </a:t>
            </a:r>
            <a:r>
              <a:rPr kumimoji="1" lang="en-US" altLang="zh-CN" dirty="0"/>
              <a:t>classes like “person”“</a:t>
            </a:r>
            <a:r>
              <a:rPr kumimoji="1" lang="en-US" altLang="zh-CN" dirty="0" err="1"/>
              <a:t>Car”have</a:t>
            </a:r>
            <a:r>
              <a:rPr kumimoji="1" lang="zh-CN" altLang="en-US" dirty="0"/>
              <a:t> </a:t>
            </a:r>
            <a:r>
              <a:rPr kumimoji="1" lang="en-US" altLang="zh-CN" dirty="0"/>
              <a:t>a</a:t>
            </a:r>
            <a:r>
              <a:rPr kumimoji="1" lang="zh-CN" altLang="en-US" dirty="0"/>
              <a:t> </a:t>
            </a:r>
            <a:r>
              <a:rPr kumimoji="1" lang="en-US" altLang="zh-CN" dirty="0"/>
              <a:t>lot</a:t>
            </a:r>
            <a:r>
              <a:rPr kumimoji="1" lang="zh-CN" altLang="en-US" dirty="0"/>
              <a:t> </a:t>
            </a:r>
            <a:r>
              <a:rPr kumimoji="1" lang="en-US" altLang="zh-CN" dirty="0"/>
              <a:t>instances,</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really</a:t>
            </a:r>
            <a:r>
              <a:rPr kumimoji="1" lang="zh-CN" altLang="en-US" dirty="0"/>
              <a:t> </a:t>
            </a:r>
            <a:r>
              <a:rPr kumimoji="1" lang="en-US" altLang="zh-CN" dirty="0"/>
              <a:t>good</a:t>
            </a:r>
            <a:r>
              <a:rPr kumimoji="1" lang="zh-CN" altLang="en-US" dirty="0"/>
              <a:t> </a:t>
            </a:r>
            <a:r>
              <a:rPr kumimoji="1" lang="en-US" altLang="zh-CN" dirty="0"/>
              <a:t>for</a:t>
            </a:r>
            <a:r>
              <a:rPr kumimoji="1" lang="zh-CN" altLang="en-US" dirty="0"/>
              <a:t> </a:t>
            </a:r>
            <a:r>
              <a:rPr kumimoji="1" lang="en-US" altLang="zh-CN" dirty="0"/>
              <a:t>our</a:t>
            </a:r>
            <a:r>
              <a:rPr kumimoji="1" lang="zh-CN" altLang="en-US" dirty="0"/>
              <a:t> </a:t>
            </a:r>
            <a:r>
              <a:rPr kumimoji="1" lang="en-US" altLang="zh-CN" dirty="0"/>
              <a:t>training. </a:t>
            </a:r>
          </a:p>
          <a:p>
            <a:r>
              <a:rPr kumimoji="1" lang="en-US" altLang="zh-CN" dirty="0"/>
              <a:t>while other</a:t>
            </a:r>
            <a:r>
              <a:rPr kumimoji="1" lang="zh-CN" altLang="en-US" dirty="0"/>
              <a:t> </a:t>
            </a:r>
            <a:r>
              <a:rPr kumimoji="1" lang="en-US" altLang="zh-CN" dirty="0"/>
              <a:t>classes like “Motor” or “Truck” are less frequent,</a:t>
            </a:r>
            <a:r>
              <a:rPr kumimoji="1" lang="zh-CN" altLang="en-US" dirty="0"/>
              <a:t> </a:t>
            </a:r>
            <a:r>
              <a:rPr kumimoji="1" lang="en-US" altLang="zh-CN" dirty="0"/>
              <a:t>which</a:t>
            </a:r>
            <a:r>
              <a:rPr kumimoji="1" lang="zh-CN" altLang="en-US" dirty="0"/>
              <a:t> </a:t>
            </a:r>
            <a:r>
              <a:rPr kumimoji="1" lang="en-US" altLang="zh-CN" dirty="0"/>
              <a:t>might</a:t>
            </a:r>
            <a:r>
              <a:rPr kumimoji="1" lang="zh-CN" altLang="en-US" dirty="0"/>
              <a:t> </a:t>
            </a:r>
            <a:r>
              <a:rPr lang="en-US" altLang="zh-CN" dirty="0"/>
              <a:t>impact performance</a:t>
            </a:r>
            <a:r>
              <a:rPr kumimoji="1" lang="en-US" altLang="zh-CN" dirty="0"/>
              <a:t>. </a:t>
            </a:r>
          </a:p>
          <a:p>
            <a:endParaRPr kumimoji="1" lang="en-US" altLang="zh-CN" dirty="0"/>
          </a:p>
          <a:p>
            <a:r>
              <a:rPr lang="en-US" altLang="zh-CN" dirty="0"/>
              <a:t>Understanding these distributions is critical since model accuracy often related</a:t>
            </a:r>
            <a:r>
              <a:rPr lang="zh-CN" altLang="en-US" dirty="0"/>
              <a:t> </a:t>
            </a:r>
            <a:r>
              <a:rPr lang="en-US" altLang="zh-CN" dirty="0"/>
              <a:t>to the frequency of each class during training.</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 we needed to find the strongest baseline model.</a:t>
            </a:r>
          </a:p>
        </p:txBody>
      </p:sp>
      <p:sp>
        <p:nvSpPr>
          <p:cNvPr id="4" name="灯片编号占位符 3"/>
          <p:cNvSpPr>
            <a:spLocks noGrp="1"/>
          </p:cNvSpPr>
          <p:nvPr>
            <p:ph type="sldNum" sz="quarter" idx="5"/>
          </p:nvPr>
        </p:nvSpPr>
        <p:spPr/>
        <p:txBody>
          <a:bodyPr/>
          <a:lstStyle/>
          <a:p>
            <a:fld id="{5FF479BB-63CB-4749-9F4F-DEAA12354D56}" type="slidenum">
              <a:rPr lang="en-US" smtClean="0"/>
              <a:t>36</a:t>
            </a:fld>
            <a:endParaRPr lang="en-US"/>
          </a:p>
        </p:txBody>
      </p:sp>
    </p:spTree>
    <p:extLst>
      <p:ext uri="{BB962C8B-B14F-4D97-AF65-F5344CB8AC3E}">
        <p14:creationId xmlns:p14="http://schemas.microsoft.com/office/powerpoint/2010/main" val="1910480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It’s</a:t>
            </a:r>
            <a:r>
              <a:rPr kumimoji="1" lang="zh-CN" altLang="en-US" dirty="0"/>
              <a:t> </a:t>
            </a:r>
            <a:r>
              <a:rPr kumimoji="1" lang="en-US" altLang="zh-CN" dirty="0"/>
              <a:t>also</a:t>
            </a:r>
            <a:r>
              <a:rPr kumimoji="1" lang="zh-CN" altLang="en-US" dirty="0"/>
              <a:t> </a:t>
            </a:r>
            <a:r>
              <a:rPr kumimoji="1" lang="en-US" altLang="zh-CN" dirty="0"/>
              <a:t>our</a:t>
            </a:r>
            <a:r>
              <a:rPr kumimoji="1" lang="zh-CN" altLang="en-US" dirty="0"/>
              <a:t> </a:t>
            </a:r>
            <a:r>
              <a:rPr kumimoji="1" lang="en-US" altLang="zh-CN" dirty="0"/>
              <a:t>answer</a:t>
            </a:r>
            <a:r>
              <a:rPr kumimoji="1" lang="zh-CN" altLang="en-US" dirty="0"/>
              <a:t> </a:t>
            </a:r>
            <a:r>
              <a:rPr kumimoji="1" lang="en-US" altLang="zh-CN" dirty="0"/>
              <a:t>for</a:t>
            </a:r>
            <a:r>
              <a:rPr kumimoji="1" lang="zh-CN" altLang="en-US" dirty="0"/>
              <a:t> </a:t>
            </a:r>
            <a:r>
              <a:rPr kumimoji="1" lang="en-US" altLang="zh-CN" dirty="0"/>
              <a:t>the</a:t>
            </a:r>
            <a:r>
              <a:rPr kumimoji="1" lang="zh-CN" altLang="en-US" dirty="0"/>
              <a:t> </a:t>
            </a:r>
            <a:r>
              <a:rPr kumimoji="1" lang="en-US" altLang="zh-CN" dirty="0"/>
              <a:t>second</a:t>
            </a:r>
            <a:r>
              <a:rPr kumimoji="1" lang="zh-CN" altLang="en-US" dirty="0"/>
              <a:t> </a:t>
            </a:r>
            <a:r>
              <a:rPr kumimoji="1" lang="en-US" altLang="zh-CN" dirty="0"/>
              <a:t>question.</a:t>
            </a:r>
          </a:p>
          <a:p>
            <a:endParaRPr kumimoji="1" lang="en-US" altLang="zh-CN" dirty="0"/>
          </a:p>
          <a:p>
            <a:r>
              <a:rPr lang="en-US" altLang="zh-CN" dirty="0"/>
              <a:t>To identify a better baseline,</a:t>
            </a:r>
            <a:r>
              <a:rPr lang="zh-CN" altLang="en-US" dirty="0"/>
              <a:t> </a:t>
            </a:r>
            <a:r>
              <a:rPr lang="en-US" altLang="zh-CN" dirty="0"/>
              <a:t>w</a:t>
            </a:r>
            <a:r>
              <a:rPr kumimoji="1" lang="en-US" altLang="zh-CN" dirty="0"/>
              <a:t>e selected 5</a:t>
            </a:r>
            <a:r>
              <a:rPr kumimoji="1" lang="zh-CN" altLang="en-US" dirty="0"/>
              <a:t> </a:t>
            </a:r>
            <a:r>
              <a:rPr kumimoji="1" lang="en-US" altLang="zh-CN" dirty="0"/>
              <a:t>models</a:t>
            </a:r>
            <a:r>
              <a:rPr kumimoji="1" lang="zh-CN" altLang="en-US" dirty="0"/>
              <a:t> </a:t>
            </a:r>
            <a:r>
              <a:rPr kumimoji="1" lang="en-US" altLang="zh-CN" dirty="0"/>
              <a:t>from</a:t>
            </a:r>
            <a:r>
              <a:rPr kumimoji="1" lang="zh-CN" altLang="en-US" dirty="0"/>
              <a:t> </a:t>
            </a:r>
            <a:r>
              <a:rPr kumimoji="1" lang="en-US" altLang="zh-CN" dirty="0"/>
              <a:t>yolo</a:t>
            </a:r>
            <a:r>
              <a:rPr kumimoji="1" lang="zh-CN" altLang="en-US" dirty="0"/>
              <a:t> </a:t>
            </a:r>
            <a:r>
              <a:rPr kumimoji="1" lang="en-US" altLang="zh-CN" dirty="0"/>
              <a:t>family:</a:t>
            </a:r>
            <a:r>
              <a:rPr kumimoji="1" lang="zh-CN" altLang="en-US" dirty="0"/>
              <a:t> </a:t>
            </a:r>
            <a:r>
              <a:rPr kumimoji="1" lang="en-US" altLang="zh-CN" dirty="0"/>
              <a:t>YOLOv5n, YOLOv8n, YOLOv9n, YOLOv10n, and YOLOv11n. </a:t>
            </a:r>
          </a:p>
          <a:p>
            <a:endParaRPr kumimoji="1" lang="en-US" altLang="zh-CN" dirty="0"/>
          </a:p>
          <a:p>
            <a:r>
              <a:rPr kumimoji="1" lang="en-US" altLang="zh-CN" dirty="0"/>
              <a:t>Each of these versions was trained under identical conditions</a:t>
            </a:r>
          </a:p>
          <a:p>
            <a:r>
              <a:rPr kumimoji="1" lang="en-US" altLang="zh-CN" dirty="0"/>
              <a:t>—same number of epochs</a:t>
            </a:r>
            <a:r>
              <a:rPr kumimoji="1" lang="zh-CN" altLang="en-US" dirty="0"/>
              <a:t> </a:t>
            </a:r>
            <a:r>
              <a:rPr kumimoji="1" lang="en-US" altLang="zh-CN" dirty="0"/>
              <a:t>200, same batch size</a:t>
            </a:r>
            <a:r>
              <a:rPr kumimoji="1" lang="zh-CN" altLang="en-US" dirty="0"/>
              <a:t> </a:t>
            </a:r>
            <a:r>
              <a:rPr kumimoji="1" lang="en-US" altLang="zh-CN" dirty="0"/>
              <a:t>64, on the same cluster with two Tesla V100 GPUs. </a:t>
            </a:r>
          </a:p>
          <a:p>
            <a:endParaRPr kumimoji="1" lang="en-US" altLang="zh-CN" dirty="0"/>
          </a:p>
          <a:p>
            <a:r>
              <a:rPr kumimoji="1" lang="en-US" altLang="zh-CN" dirty="0"/>
              <a:t>By holding training conditions constant,</a:t>
            </a:r>
            <a:r>
              <a:rPr kumimoji="1" lang="zh-CN" altLang="en-US" dirty="0"/>
              <a:t> </a:t>
            </a:r>
            <a:r>
              <a:rPr lang="en-US" altLang="zh-CN" dirty="0"/>
              <a:t>we could directly compare each versions capabilities and determine which version provides the strongest baseline moving forward.</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see how they</a:t>
            </a:r>
            <a:r>
              <a:rPr lang="zh-CN" altLang="en-US" dirty="0"/>
              <a:t> </a:t>
            </a:r>
            <a:r>
              <a:rPr lang="en-US" altLang="zh-CN" dirty="0"/>
              <a:t>performed in</a:t>
            </a:r>
            <a:r>
              <a:rPr lang="zh-CN" altLang="en-US" dirty="0"/>
              <a:t> </a:t>
            </a:r>
            <a:r>
              <a:rPr lang="en-US" altLang="zh-CN" dirty="0"/>
              <a:t>the</a:t>
            </a:r>
            <a:r>
              <a:rPr lang="zh-CN" altLang="en-US" dirty="0"/>
              <a:t> </a:t>
            </a:r>
            <a:r>
              <a:rPr lang="en-US" altLang="zh-CN" dirty="0"/>
              <a:t>next</a:t>
            </a:r>
            <a:r>
              <a:rPr lang="zh-CN" altLang="en-US" dirty="0"/>
              <a:t> </a:t>
            </a:r>
            <a:r>
              <a:rPr lang="en-US" altLang="zh-CN" dirty="0"/>
              <a:t>slide.</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37</a:t>
            </a:fld>
            <a:endParaRPr lang="en-US"/>
          </a:p>
        </p:txBody>
      </p:sp>
    </p:spTree>
    <p:extLst>
      <p:ext uri="{BB962C8B-B14F-4D97-AF65-F5344CB8AC3E}">
        <p14:creationId xmlns:p14="http://schemas.microsoft.com/office/powerpoint/2010/main" val="3621438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the table</a:t>
            </a:r>
            <a:r>
              <a:rPr kumimoji="1" lang="en-US" altLang="zh-CN" dirty="0"/>
              <a:t>,</a:t>
            </a:r>
            <a:r>
              <a:rPr kumimoji="1" lang="zh-CN" altLang="en-US" dirty="0"/>
              <a:t> </a:t>
            </a:r>
            <a:r>
              <a:rPr kumimoji="1" lang="en-US" altLang="zh-CN" dirty="0"/>
              <a:t>yolov8</a:t>
            </a:r>
            <a:r>
              <a:rPr kumimoji="1" lang="zh-CN" altLang="en-US" dirty="0"/>
              <a:t> </a:t>
            </a:r>
            <a:r>
              <a:rPr kumimoji="1" lang="en-US" altLang="zh-CN" dirty="0"/>
              <a:t>consistently achieved the highest scores across all evaluation metrics.</a:t>
            </a:r>
            <a:r>
              <a:rPr kumimoji="1" lang="zh-CN" altLang="en-US" dirty="0"/>
              <a:t> </a:t>
            </a:r>
            <a:endParaRPr kumimoji="1" lang="en-US" altLang="zh-CN" dirty="0"/>
          </a:p>
          <a:p>
            <a:endParaRPr kumimoji="1" lang="en-US" altLang="zh-CN" dirty="0"/>
          </a:p>
          <a:p>
            <a:r>
              <a:rPr lang="en-US" altLang="zh-CN" dirty="0"/>
              <a:t>Although it’s not the newest version, YOLOv8 offered the best balance of accuracy and representation for our data.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was a key finding, because it not only helped us choose a stronger baseline model but also </a:t>
            </a:r>
            <a:r>
              <a:rPr lang="en-US" altLang="zh-CN" dirty="0"/>
              <a:t>indicates that YOLOv8’s architecture is particularly well-suited for thermal image</a:t>
            </a:r>
            <a:r>
              <a:rPr lang="zh-CN" altLang="en-US" dirty="0"/>
              <a:t> </a:t>
            </a:r>
            <a:r>
              <a:rPr lang="en-US" altLang="zh-CN" dirty="0"/>
              <a:t>and our</a:t>
            </a:r>
            <a:r>
              <a:rPr lang="zh-CN" altLang="en-US" dirty="0"/>
              <a:t> </a:t>
            </a:r>
            <a:r>
              <a:rPr lang="en-US" altLang="zh-CN" dirty="0"/>
              <a:t>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Let’s look at a few examples to see YOLOv8’s effectiveness in the</a:t>
            </a:r>
            <a:r>
              <a:rPr lang="zh-CN" altLang="en-US" dirty="0"/>
              <a:t> </a:t>
            </a:r>
            <a:r>
              <a:rPr lang="en-US" altLang="zh-CN" dirty="0"/>
              <a:t>next</a:t>
            </a:r>
            <a:r>
              <a:rPr lang="zh-CN" altLang="en-US" dirty="0"/>
              <a:t> </a:t>
            </a:r>
            <a:r>
              <a:rPr lang="en-US" altLang="zh-CN" dirty="0"/>
              <a:t>slide.</a:t>
            </a:r>
          </a:p>
          <a:p>
            <a:endParaRPr kumimoji="1" lang="en-US" altLang="zh-CN" dirty="0"/>
          </a:p>
        </p:txBody>
      </p:sp>
      <p:sp>
        <p:nvSpPr>
          <p:cNvPr id="4" name="灯片编号占位符 3"/>
          <p:cNvSpPr>
            <a:spLocks noGrp="1"/>
          </p:cNvSpPr>
          <p:nvPr>
            <p:ph type="sldNum" sz="quarter" idx="5"/>
          </p:nvPr>
        </p:nvSpPr>
        <p:spPr/>
        <p:txBody>
          <a:bodyPr/>
          <a:lstStyle/>
          <a:p>
            <a:fld id="{5FF479BB-63CB-4749-9F4F-DEAA12354D56}" type="slidenum">
              <a:rPr lang="en-US" smtClean="0"/>
              <a:t>38</a:t>
            </a:fld>
            <a:endParaRPr lang="en-US"/>
          </a:p>
        </p:txBody>
      </p:sp>
    </p:spTree>
    <p:extLst>
      <p:ext uri="{BB962C8B-B14F-4D97-AF65-F5344CB8AC3E}">
        <p14:creationId xmlns:p14="http://schemas.microsoft.com/office/powerpoint/2010/main" val="1912679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two detection examples.</a:t>
            </a:r>
          </a:p>
          <a:p>
            <a:endParaRPr kumimoji="1" lang="en-US" altLang="zh-CN" dirty="0"/>
          </a:p>
          <a:p>
            <a:r>
              <a:rPr kumimoji="1" lang="en-US" altLang="zh-CN" dirty="0"/>
              <a:t>On the left, we have a thermal image where the model correctly identifies multiple cars and especially a </a:t>
            </a:r>
            <a:r>
              <a:rPr kumimoji="1" lang="en-US" altLang="zh-CN" b="1" dirty="0"/>
              <a:t>truck,</a:t>
            </a:r>
            <a:r>
              <a:rPr kumimoji="1" lang="zh-CN" altLang="en-US" b="1" dirty="0"/>
              <a:t> </a:t>
            </a:r>
            <a:r>
              <a:rPr kumimoji="1" lang="en-US" altLang="zh-CN" b="1" dirty="0"/>
              <a:t>w</a:t>
            </a:r>
            <a:r>
              <a:rPr kumimoji="1" lang="en-US" altLang="zh-CN" dirty="0"/>
              <a:t>hich</a:t>
            </a:r>
            <a:r>
              <a:rPr kumimoji="1" lang="zh-CN" altLang="en-US" dirty="0"/>
              <a:t> </a:t>
            </a:r>
            <a:r>
              <a:rPr kumimoji="1" lang="en-US" altLang="zh-CN" dirty="0"/>
              <a:t>we</a:t>
            </a:r>
            <a:r>
              <a:rPr kumimoji="1" lang="zh-CN" altLang="en-US" dirty="0"/>
              <a:t> </a:t>
            </a:r>
            <a:r>
              <a:rPr kumimoji="1" lang="en-US" altLang="zh-CN" dirty="0"/>
              <a:t>cannot</a:t>
            </a:r>
            <a:r>
              <a:rPr kumimoji="1" lang="zh-CN" altLang="en-US" dirty="0"/>
              <a:t> </a:t>
            </a:r>
            <a:r>
              <a:rPr kumimoji="1" lang="en-US" altLang="zh-CN" dirty="0"/>
              <a:t>do</a:t>
            </a:r>
            <a:r>
              <a:rPr kumimoji="1" lang="zh-CN" altLang="en-US" dirty="0"/>
              <a:t> </a:t>
            </a:r>
            <a:r>
              <a:rPr kumimoji="1" lang="en-US" altLang="zh-CN" dirty="0"/>
              <a:t>in</a:t>
            </a:r>
            <a:r>
              <a:rPr kumimoji="1" lang="zh-CN" altLang="en-US" dirty="0"/>
              <a:t> </a:t>
            </a:r>
            <a:r>
              <a:rPr kumimoji="1" lang="en-US" altLang="zh-CN" dirty="0"/>
              <a:t>our</a:t>
            </a:r>
            <a:r>
              <a:rPr kumimoji="1" lang="zh-CN" altLang="en-US" dirty="0"/>
              <a:t> </a:t>
            </a:r>
            <a:r>
              <a:rPr kumimoji="1" lang="en-US" altLang="zh-CN" dirty="0"/>
              <a:t>last</a:t>
            </a:r>
            <a:r>
              <a:rPr kumimoji="1" lang="zh-CN" altLang="en-US" dirty="0"/>
              <a:t> </a:t>
            </a:r>
            <a:r>
              <a:rPr kumimoji="1" lang="en-US" altLang="zh-CN" dirty="0"/>
              <a:t>model.</a:t>
            </a:r>
          </a:p>
          <a:p>
            <a:endParaRPr kumimoji="1" lang="en-US" altLang="zh-CN" dirty="0"/>
          </a:p>
          <a:p>
            <a:r>
              <a:rPr lang="en-US" altLang="zh-CN" dirty="0"/>
              <a:t>On the right, our</a:t>
            </a:r>
            <a:r>
              <a:rPr lang="zh-CN" altLang="en-US" dirty="0"/>
              <a:t> </a:t>
            </a:r>
            <a:r>
              <a:rPr lang="en-US" altLang="zh-CN" dirty="0"/>
              <a:t>model accurately detects multiple classes,</a:t>
            </a:r>
            <a:r>
              <a:rPr kumimoji="1" lang="en-US" altLang="zh-CN" dirty="0"/>
              <a:t> </a:t>
            </a:r>
            <a:r>
              <a:rPr lang="en-US" altLang="zh-CN" dirty="0"/>
              <a:t>including</a:t>
            </a:r>
            <a:r>
              <a:rPr lang="zh-CN" altLang="en-US" dirty="0"/>
              <a:t> </a:t>
            </a:r>
            <a:r>
              <a:rPr kumimoji="1" lang="en-US" altLang="zh-CN" dirty="0"/>
              <a:t>people, cars, and traffic signs,</a:t>
            </a:r>
            <a:r>
              <a:rPr kumimoji="1" lang="zh-CN" altLang="en-US" dirty="0"/>
              <a:t> </a:t>
            </a:r>
            <a:r>
              <a:rPr kumimoji="1" lang="en-US" altLang="zh-CN" dirty="0"/>
              <a:t>traffic</a:t>
            </a:r>
            <a:r>
              <a:rPr kumimoji="1" lang="zh-CN" altLang="en-US" dirty="0"/>
              <a:t> </a:t>
            </a:r>
            <a:r>
              <a:rPr kumimoji="1" lang="en-US" altLang="zh-CN" dirty="0"/>
              <a:t>lights,</a:t>
            </a:r>
            <a:r>
              <a:rPr kumimoji="1" lang="zh-CN" altLang="en-US" dirty="0"/>
              <a:t> </a:t>
            </a:r>
            <a:r>
              <a:rPr kumimoji="1" lang="en-US" altLang="zh-CN" dirty="0"/>
              <a:t>even</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so</a:t>
            </a:r>
            <a:r>
              <a:rPr kumimoji="1" lang="zh-CN" altLang="en-US" dirty="0"/>
              <a:t> </a:t>
            </a:r>
            <a:r>
              <a:rPr kumimoji="1" lang="en-US" altLang="zh-CN" dirty="0"/>
              <a:t>many</a:t>
            </a:r>
            <a:r>
              <a:rPr kumimoji="1" lang="zh-CN" altLang="en-US" dirty="0"/>
              <a:t> </a:t>
            </a:r>
            <a:r>
              <a:rPr kumimoji="1" lang="en-US" altLang="zh-CN" dirty="0"/>
              <a:t>objects</a:t>
            </a:r>
            <a:r>
              <a:rPr kumimoji="1" lang="zh-CN" altLang="en-US" dirty="0"/>
              <a:t> </a:t>
            </a:r>
            <a:r>
              <a:rPr kumimoji="1" lang="en-US" altLang="zh-CN" dirty="0"/>
              <a:t>in</a:t>
            </a:r>
            <a:r>
              <a:rPr kumimoji="1" lang="zh-CN" altLang="en-US" dirty="0"/>
              <a:t> </a:t>
            </a:r>
            <a:r>
              <a:rPr kumimoji="1" lang="en-US" altLang="zh-CN" dirty="0"/>
              <a:t>one</a:t>
            </a:r>
            <a:r>
              <a:rPr kumimoji="1" lang="zh-CN" altLang="en-US" dirty="0"/>
              <a:t> </a:t>
            </a:r>
            <a:r>
              <a:rPr kumimoji="1" lang="en-US" altLang="zh-CN" dirty="0"/>
              <a:t>picture.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slide,</a:t>
            </a:r>
            <a:r>
              <a:rPr lang="zh-CN" altLang="en-US" dirty="0"/>
              <a:t> </a:t>
            </a:r>
            <a:r>
              <a:rPr lang="en-US" altLang="zh-CN" dirty="0"/>
              <a:t>let’s</a:t>
            </a:r>
            <a:r>
              <a:rPr lang="zh-CN" altLang="en-US" dirty="0"/>
              <a:t> </a:t>
            </a:r>
            <a:r>
              <a:rPr lang="en-US" altLang="zh-CN" dirty="0"/>
              <a:t>take</a:t>
            </a:r>
            <a:r>
              <a:rPr lang="zh-CN" altLang="en-US" dirty="0"/>
              <a:t> </a:t>
            </a:r>
            <a:r>
              <a:rPr lang="en-US" altLang="zh-CN" dirty="0"/>
              <a:t>a</a:t>
            </a:r>
            <a:r>
              <a:rPr lang="zh-CN" altLang="en-US" dirty="0"/>
              <a:t> </a:t>
            </a:r>
            <a:r>
              <a:rPr lang="en-US" altLang="zh-CN" dirty="0"/>
              <a:t>close look</a:t>
            </a:r>
            <a:r>
              <a:rPr lang="zh-CN" altLang="en-US" dirty="0"/>
              <a:t> </a:t>
            </a:r>
            <a:r>
              <a:rPr lang="en-US" altLang="zh-CN" dirty="0"/>
              <a:t>at detailed performance</a:t>
            </a:r>
            <a:r>
              <a:rPr lang="zh-CN" altLang="en-US" dirty="0"/>
              <a:t> </a:t>
            </a:r>
            <a:r>
              <a:rPr lang="en-US" altLang="zh-CN" dirty="0"/>
              <a:t>of</a:t>
            </a:r>
            <a:r>
              <a:rPr lang="zh-CN" altLang="en-US" dirty="0"/>
              <a:t> </a:t>
            </a:r>
            <a:r>
              <a:rPr lang="en-US" altLang="zh-CN" dirty="0"/>
              <a:t>our</a:t>
            </a:r>
            <a:r>
              <a:rPr lang="zh-CN" altLang="en-US" dirty="0"/>
              <a:t> </a:t>
            </a:r>
            <a:r>
              <a:rPr lang="en-US" altLang="zh-CN" dirty="0"/>
              <a:t>model.</a:t>
            </a:r>
          </a:p>
        </p:txBody>
      </p:sp>
      <p:sp>
        <p:nvSpPr>
          <p:cNvPr id="4" name="灯片编号占位符 3"/>
          <p:cNvSpPr>
            <a:spLocks noGrp="1"/>
          </p:cNvSpPr>
          <p:nvPr>
            <p:ph type="sldNum" sz="quarter" idx="5"/>
          </p:nvPr>
        </p:nvSpPr>
        <p:spPr/>
        <p:txBody>
          <a:bodyPr/>
          <a:lstStyle/>
          <a:p>
            <a:fld id="{5FF479BB-63CB-4749-9F4F-DEAA12354D56}" type="slidenum">
              <a:rPr lang="en-US" smtClean="0"/>
              <a:t>39</a:t>
            </a:fld>
            <a:endParaRPr lang="en-US"/>
          </a:p>
        </p:txBody>
      </p:sp>
    </p:spTree>
    <p:extLst>
      <p:ext uri="{BB962C8B-B14F-4D97-AF65-F5344CB8AC3E}">
        <p14:creationId xmlns:p14="http://schemas.microsoft.com/office/powerpoint/2010/main" val="3175250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FF7D4-2823-689A-3711-73294F1CAF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34ACA4-4D32-809C-9FD9-E559EE1D32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B6EE41-7A51-F670-41B0-8A3C35338FAF}"/>
              </a:ext>
            </a:extLst>
          </p:cNvPr>
          <p:cNvSpPr>
            <a:spLocks noGrp="1"/>
          </p:cNvSpPr>
          <p:nvPr>
            <p:ph type="body" idx="1"/>
          </p:nvPr>
        </p:nvSpPr>
        <p:spPr/>
        <p:txBody>
          <a:bodyPr/>
          <a:lstStyle/>
          <a:p>
            <a:r>
              <a:rPr kumimoji="1" lang="en-US" altLang="zh-CN" dirty="0"/>
              <a:t>Diving deeper, we performed class-level evaluation to see how well YOLOv8 did for each category.</a:t>
            </a:r>
          </a:p>
          <a:p>
            <a:endParaRPr kumimoji="1" lang="en-US" altLang="zh-CN" dirty="0"/>
          </a:p>
          <a:p>
            <a:r>
              <a:rPr lang="en-US" altLang="zh-CN" b="1" dirty="0"/>
              <a:t>Green-highlighted</a:t>
            </a:r>
            <a:r>
              <a:rPr lang="en-US" altLang="zh-CN" dirty="0"/>
              <a:t> categories like “Person” and “Car” show strong performance, which is expected given they</a:t>
            </a:r>
            <a:r>
              <a:rPr lang="zh-CN" altLang="en-US" dirty="0"/>
              <a:t> </a:t>
            </a:r>
            <a:r>
              <a:rPr lang="en-US" altLang="zh-CN" dirty="0"/>
              <a:t>have</a:t>
            </a:r>
            <a:r>
              <a:rPr lang="zh-CN" altLang="en-US" dirty="0"/>
              <a:t> </a:t>
            </a:r>
            <a:r>
              <a:rPr lang="en-US" altLang="zh-CN" dirty="0"/>
              <a:t>a</a:t>
            </a:r>
            <a:r>
              <a:rPr lang="zh-CN" altLang="en-US" dirty="0"/>
              <a:t> </a:t>
            </a:r>
            <a:r>
              <a:rPr lang="en-US" altLang="zh-CN" dirty="0"/>
              <a:t>lot</a:t>
            </a:r>
            <a:r>
              <a:rPr lang="zh-CN" altLang="en-US" dirty="0"/>
              <a:t> </a:t>
            </a:r>
            <a:r>
              <a:rPr lang="en-US" altLang="zh-CN" dirty="0"/>
              <a:t>instances</a:t>
            </a:r>
            <a:r>
              <a:rPr lang="zh-CN" altLang="en-US" dirty="0"/>
              <a:t> </a:t>
            </a:r>
            <a:r>
              <a:rPr lang="en-US" altLang="zh-CN" dirty="0"/>
              <a:t>in the dataset.</a:t>
            </a:r>
          </a:p>
          <a:p>
            <a:endParaRPr kumimoji="1" lang="en-US" altLang="zh-CN" dirty="0"/>
          </a:p>
          <a:p>
            <a:r>
              <a:rPr lang="en-US" altLang="zh-CN" dirty="0"/>
              <a:t>In contrast, the </a:t>
            </a:r>
            <a:r>
              <a:rPr lang="en-US" altLang="zh-CN" b="1" dirty="0"/>
              <a:t>yellow-highlighted</a:t>
            </a:r>
            <a:r>
              <a:rPr lang="en-US" altLang="zh-CN" dirty="0"/>
              <a:t> classes “Truck” and “Other Vehicle” have lower precision (0.22 and 0.38, respectively). One reason is the limited number of samples for these categories. Another factor is that these classes share similarities with “Car,” making them harder for the model to distinguish.</a:t>
            </a:r>
          </a:p>
          <a:p>
            <a:endParaRPr kumimoji="1" lang="en-US" altLang="zh-CN" dirty="0"/>
          </a:p>
          <a:p>
            <a:r>
              <a:rPr lang="en-US" altLang="zh-CN" dirty="0"/>
              <a:t>Interestingly,</a:t>
            </a:r>
            <a:r>
              <a:rPr lang="zh-CN" altLang="en-US" dirty="0"/>
              <a:t> </a:t>
            </a:r>
            <a:r>
              <a:rPr kumimoji="1" lang="en-US" altLang="zh-CN" dirty="0"/>
              <a:t>if</a:t>
            </a:r>
            <a:r>
              <a:rPr kumimoji="1" lang="zh-CN" altLang="en-US" dirty="0"/>
              <a:t> </a:t>
            </a:r>
            <a:r>
              <a:rPr kumimoji="1" lang="en-US" altLang="zh-CN" dirty="0"/>
              <a:t>you</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a:t>
            </a:r>
            <a:r>
              <a:rPr kumimoji="1" lang="en-US" altLang="zh-CN" dirty="0" err="1"/>
              <a:t>Hydrant”category</a:t>
            </a:r>
            <a:r>
              <a:rPr kumimoji="1" lang="zh-CN" altLang="en-US" dirty="0"/>
              <a:t> </a:t>
            </a:r>
            <a:r>
              <a:rPr kumimoji="1" lang="en-US" altLang="zh-CN" dirty="0"/>
              <a:t>in</a:t>
            </a:r>
            <a:r>
              <a:rPr kumimoji="1" lang="zh-CN" altLang="en-US" dirty="0"/>
              <a:t> </a:t>
            </a:r>
            <a:r>
              <a:rPr kumimoji="1" lang="en-US" altLang="zh-CN" b="1" dirty="0"/>
              <a:t>Bule</a:t>
            </a:r>
            <a:r>
              <a:rPr kumimoji="1" lang="en-US" altLang="zh-CN" dirty="0"/>
              <a:t>,</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low</a:t>
            </a:r>
            <a:r>
              <a:rPr kumimoji="1" lang="zh-CN" altLang="en-US" dirty="0"/>
              <a:t> </a:t>
            </a:r>
            <a:r>
              <a:rPr kumimoji="1" lang="en-US" altLang="zh-CN" dirty="0"/>
              <a:t>instances</a:t>
            </a:r>
            <a:r>
              <a:rPr kumimoji="1" lang="zh-CN" altLang="en-US" dirty="0"/>
              <a:t> </a:t>
            </a:r>
            <a:r>
              <a:rPr kumimoji="1" lang="en-US" altLang="zh-CN" dirty="0"/>
              <a:t>but</a:t>
            </a:r>
            <a:r>
              <a:rPr kumimoji="1" lang="zh-CN" altLang="en-US" dirty="0"/>
              <a:t> </a:t>
            </a:r>
            <a:r>
              <a:rPr kumimoji="1" lang="en-US" altLang="zh-CN" dirty="0"/>
              <a:t>high</a:t>
            </a:r>
            <a:r>
              <a:rPr kumimoji="1" lang="zh-CN" altLang="en-US" dirty="0"/>
              <a:t> </a:t>
            </a:r>
            <a:r>
              <a:rPr kumimoji="1" lang="en-US" altLang="zh-CN" dirty="0"/>
              <a:t>precision</a:t>
            </a:r>
            <a:r>
              <a:rPr kumimoji="1" lang="zh-CN" altLang="en-US" dirty="0"/>
              <a:t> </a:t>
            </a:r>
            <a:r>
              <a:rPr kumimoji="1" lang="en-US" altLang="zh-CN" dirty="0"/>
              <a:t>0.65.</a:t>
            </a:r>
            <a:r>
              <a:rPr kumimoji="1" lang="zh-CN" altLang="en-US" dirty="0"/>
              <a:t> </a:t>
            </a:r>
            <a:r>
              <a:rPr kumimoji="1" lang="en-US" altLang="zh-CN" dirty="0"/>
              <a:t>That’s</a:t>
            </a:r>
            <a:r>
              <a:rPr kumimoji="1" lang="zh-CN" altLang="en-US" dirty="0"/>
              <a:t> </a:t>
            </a:r>
            <a:r>
              <a:rPr kumimoji="1" lang="en-US" altLang="zh-CN" dirty="0"/>
              <a:t>because</a:t>
            </a:r>
            <a:r>
              <a:rPr kumimoji="1" lang="zh-CN" altLang="en-US" dirty="0"/>
              <a:t> </a:t>
            </a:r>
            <a:r>
              <a:rPr kumimoji="1" lang="en-US" altLang="zh-CN" dirty="0"/>
              <a:t>it’s</a:t>
            </a:r>
            <a:r>
              <a:rPr lang="en-US" altLang="zh-CN" dirty="0"/>
              <a:t> unique shape and features help the model recognize Hydrant more consistently, despite its lower frequency in the dataset.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improve performance, especially for small objects and complex conditions, we explored new architectural elements</a:t>
            </a:r>
            <a:r>
              <a:rPr lang="zh-CN" altLang="en-US" dirty="0"/>
              <a:t> </a:t>
            </a:r>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slide.</a:t>
            </a:r>
          </a:p>
          <a:p>
            <a:endParaRPr kumimoji="1" lang="en-US" altLang="zh-CN" dirty="0"/>
          </a:p>
        </p:txBody>
      </p:sp>
      <p:sp>
        <p:nvSpPr>
          <p:cNvPr id="4" name="灯片编号占位符 3">
            <a:extLst>
              <a:ext uri="{FF2B5EF4-FFF2-40B4-BE49-F238E27FC236}">
                <a16:creationId xmlns:a16="http://schemas.microsoft.com/office/drawing/2014/main" id="{02D782AA-6B93-24D6-D258-5C172968B012}"/>
              </a:ext>
            </a:extLst>
          </p:cNvPr>
          <p:cNvSpPr>
            <a:spLocks noGrp="1"/>
          </p:cNvSpPr>
          <p:nvPr>
            <p:ph type="sldNum" sz="quarter" idx="5"/>
          </p:nvPr>
        </p:nvSpPr>
        <p:spPr/>
        <p:txBody>
          <a:bodyPr/>
          <a:lstStyle/>
          <a:p>
            <a:fld id="{5FF479BB-63CB-4749-9F4F-DEAA12354D56}" type="slidenum">
              <a:rPr lang="en-US" smtClean="0"/>
              <a:t>40</a:t>
            </a:fld>
            <a:endParaRPr lang="en-US"/>
          </a:p>
        </p:txBody>
      </p:sp>
    </p:spTree>
    <p:extLst>
      <p:ext uri="{BB962C8B-B14F-4D97-AF65-F5344CB8AC3E}">
        <p14:creationId xmlns:p14="http://schemas.microsoft.com/office/powerpoint/2010/main" val="151073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a:t>
            </a:r>
            <a:r>
              <a:rPr lang="zh-CN" altLang="en-US" dirty="0"/>
              <a:t> </a:t>
            </a:r>
            <a:r>
              <a:rPr lang="en-US" altLang="zh-CN" dirty="0"/>
              <a:t>integrated 3 architectural enhancements into YOLOv8:</a:t>
            </a:r>
          </a:p>
          <a:p>
            <a:endParaRPr kumimoji="1" lang="en-US" altLang="zh-CN" dirty="0"/>
          </a:p>
          <a:p>
            <a:r>
              <a:rPr lang="en-US" altLang="zh-CN" b="1" dirty="0"/>
              <a:t>AFPN (Asymptotic Feature Pyramid Network):</a:t>
            </a:r>
            <a:r>
              <a:rPr lang="en-US" altLang="zh-CN" dirty="0"/>
              <a:t> A neck component aimed at improving small object detection.</a:t>
            </a:r>
          </a:p>
          <a:p>
            <a:r>
              <a:rPr lang="en-US" altLang="zh-CN" b="1" dirty="0" err="1"/>
              <a:t>HGNet</a:t>
            </a:r>
            <a:r>
              <a:rPr lang="en-US" altLang="zh-CN" b="1" dirty="0"/>
              <a:t>:</a:t>
            </a:r>
            <a:r>
              <a:rPr lang="en-US" altLang="zh-CN" dirty="0"/>
              <a:t> A detection head designed for more accurate bounding boxes, especially for small or partially obscured objects.</a:t>
            </a:r>
          </a:p>
          <a:p>
            <a:r>
              <a:rPr lang="en-US" altLang="zh-CN" b="1" dirty="0"/>
              <a:t>MobileNetV4-YOLOv8:</a:t>
            </a:r>
            <a:r>
              <a:rPr lang="en-US" altLang="zh-CN" dirty="0"/>
              <a:t> A lightweight backbone intended to reduce computational load, because</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deploy</a:t>
            </a:r>
            <a:r>
              <a:rPr lang="zh-CN" altLang="en-US" dirty="0"/>
              <a:t> </a:t>
            </a:r>
            <a:r>
              <a:rPr lang="en-US" altLang="zh-CN" dirty="0"/>
              <a:t>the</a:t>
            </a:r>
            <a:r>
              <a:rPr lang="zh-CN" altLang="en-US" dirty="0"/>
              <a:t> </a:t>
            </a:r>
            <a:r>
              <a:rPr lang="en-US" altLang="zh-CN" dirty="0"/>
              <a:t>model</a:t>
            </a:r>
            <a:r>
              <a:rPr lang="zh-CN" altLang="en-US" dirty="0"/>
              <a:t> </a:t>
            </a:r>
            <a:r>
              <a:rPr lang="en-US" altLang="zh-CN" dirty="0"/>
              <a:t>in</a:t>
            </a:r>
            <a:r>
              <a:rPr lang="zh-CN" altLang="en-US" dirty="0"/>
              <a:t> </a:t>
            </a:r>
            <a:r>
              <a:rPr lang="en-US" altLang="zh-CN" dirty="0"/>
              <a:t>the</a:t>
            </a:r>
            <a:r>
              <a:rPr lang="zh-CN" altLang="en-US" dirty="0"/>
              <a:t> </a:t>
            </a:r>
            <a:r>
              <a:rPr lang="en-US" altLang="zh-CN" dirty="0"/>
              <a:t>drone.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hoped these modifications would boost performance. However, as shown in the table, the original YOLOv8 baseline still has the best overall results across all metrics. On the positive side, the FLOPs column shows that the MobileNetV4-based model is more computationally efficient, meaning it could run faster and be more suitable for real-time drone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future, we plan to further fine-tune our models and explore new architectures that can better handle challenging scenarios, such as small object detection and thermal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kumimoji="1" lang="en-US" altLang="zh-CN" dirty="0"/>
          </a:p>
        </p:txBody>
      </p:sp>
      <p:sp>
        <p:nvSpPr>
          <p:cNvPr id="4" name="灯片编号占位符 3"/>
          <p:cNvSpPr>
            <a:spLocks noGrp="1"/>
          </p:cNvSpPr>
          <p:nvPr>
            <p:ph type="sldNum" sz="quarter" idx="5"/>
          </p:nvPr>
        </p:nvSpPr>
        <p:spPr/>
        <p:txBody>
          <a:bodyPr/>
          <a:lstStyle/>
          <a:p>
            <a:fld id="{5FF479BB-63CB-4749-9F4F-DEAA12354D56}" type="slidenum">
              <a:rPr lang="en-US" smtClean="0"/>
              <a:t>41</a:t>
            </a:fld>
            <a:endParaRPr lang="en-US"/>
          </a:p>
        </p:txBody>
      </p:sp>
    </p:spTree>
    <p:extLst>
      <p:ext uri="{BB962C8B-B14F-4D97-AF65-F5344CB8AC3E}">
        <p14:creationId xmlns:p14="http://schemas.microsoft.com/office/powerpoint/2010/main" val="2753261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your time and interest in our work. </a:t>
            </a:r>
          </a:p>
          <a:p>
            <a:r>
              <a:rPr lang="en-US" altLang="zh-CN" dirty="0"/>
              <a:t>We welcome any questions or feedback you may have. </a:t>
            </a:r>
          </a:p>
          <a:p>
            <a:r>
              <a:rPr lang="en-US" altLang="zh-CN" dirty="0"/>
              <a:t>If you’d like to explore our code, the repository link is provided here. </a:t>
            </a:r>
          </a:p>
          <a:p>
            <a:endParaRPr lang="en-US" altLang="zh-CN" dirty="0"/>
          </a:p>
          <a:p>
            <a:r>
              <a:rPr lang="en-US" altLang="zh-CN" dirty="0"/>
              <a:t>Now, I’ll turn it over to Shane, he will present a live demo of our model.</a:t>
            </a:r>
          </a:p>
        </p:txBody>
      </p:sp>
      <p:sp>
        <p:nvSpPr>
          <p:cNvPr id="4" name="灯片编号占位符 3"/>
          <p:cNvSpPr>
            <a:spLocks noGrp="1"/>
          </p:cNvSpPr>
          <p:nvPr>
            <p:ph type="sldNum" sz="quarter" idx="5"/>
          </p:nvPr>
        </p:nvSpPr>
        <p:spPr/>
        <p:txBody>
          <a:bodyPr/>
          <a:lstStyle/>
          <a:p>
            <a:fld id="{5FF479BB-63CB-4749-9F4F-DEAA12354D56}" type="slidenum">
              <a:rPr lang="en-US" smtClean="0"/>
              <a:t>42</a:t>
            </a:fld>
            <a:endParaRPr lang="en-US"/>
          </a:p>
        </p:txBody>
      </p:sp>
    </p:spTree>
    <p:extLst>
      <p:ext uri="{BB962C8B-B14F-4D97-AF65-F5344CB8AC3E}">
        <p14:creationId xmlns:p14="http://schemas.microsoft.com/office/powerpoint/2010/main" val="299880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Unmanned Aerial Vehicles have become increasingly important in recent years, playing critical roles in tasks such as object detection, search and rescue missions, and environmental monitoring. However, as their applications expand, so do the complexities they face.</a:t>
            </a:r>
            <a:endParaRPr lang="en-US" dirty="0"/>
          </a:p>
          <a:p>
            <a:r>
              <a:rPr lang="en-US" i="1" dirty="0"/>
              <a:t>Our motivation stems from two key challenges. First, to maximize the operational efficiency of UAVs, we need to carefully balance factors like route planning and resource optimization. Second, ensuring high-quality data collection is equally critical, particularly when dealing with dynamic conditions like unpredictable weather or time-sensitive tasks.</a:t>
            </a:r>
            <a:endParaRPr lang="en-US" dirty="0"/>
          </a:p>
          <a:p>
            <a:r>
              <a:rPr lang="en-US" dirty="0"/>
              <a:t>Object detection models, for instance, rely heavily on datasets that are not only high-quality but also tailored to specific tasks. If these datasets are incomplete or poorly timed, the entire mission’s value diminishes. Efficient route planning must therefore prioritize visiting high-value locations while adapting to environmental uncertainties.</a:t>
            </a:r>
          </a:p>
          <a:p>
            <a:r>
              <a:rPr lang="en-US" dirty="0"/>
              <a:t>This brings us to our key question: </a:t>
            </a:r>
            <a:r>
              <a:rPr lang="en-US" i="1" dirty="0"/>
              <a:t>How can we optimize drone routes to efficiently collect the most valuable data?</a:t>
            </a:r>
            <a:r>
              <a:rPr lang="en-US" dirty="0"/>
              <a:t> In this presentation, we’ll explore how we address this challenge by developing a method that balances the criticality of tasks, environmental complexities, and resource constraints.</a:t>
            </a:r>
          </a:p>
          <a:p>
            <a:endParaRPr lang="en-US" dirty="0"/>
          </a:p>
        </p:txBody>
      </p:sp>
      <p:sp>
        <p:nvSpPr>
          <p:cNvPr id="4" name="Slide Number Placeholder 3"/>
          <p:cNvSpPr>
            <a:spLocks noGrp="1"/>
          </p:cNvSpPr>
          <p:nvPr>
            <p:ph type="sldNum" sz="quarter" idx="5"/>
          </p:nvPr>
        </p:nvSpPr>
        <p:spPr/>
        <p:txBody>
          <a:bodyPr/>
          <a:lstStyle/>
          <a:p>
            <a:fld id="{5FF479BB-63CB-4749-9F4F-DEAA12354D56}" type="slidenum">
              <a:rPr lang="en-US" smtClean="0"/>
              <a:t>44</a:t>
            </a:fld>
            <a:endParaRPr lang="en-US"/>
          </a:p>
        </p:txBody>
      </p:sp>
    </p:spTree>
    <p:extLst>
      <p:ext uri="{BB962C8B-B14F-4D97-AF65-F5344CB8AC3E}">
        <p14:creationId xmlns:p14="http://schemas.microsoft.com/office/powerpoint/2010/main" val="1288282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sz="1200" dirty="0">
                <a:solidFill>
                  <a:srgbClr val="005F83"/>
                </a:solidFill>
              </a:rPr>
              <a:t>Start and end at a designated home location  </a:t>
            </a:r>
          </a:p>
          <a:p>
            <a:pPr marL="285750" indent="-285750">
              <a:buFont typeface="Arial" panose="020B0604020202020204" pitchFamily="34" charset="0"/>
              <a:buChar char="•"/>
            </a:pPr>
            <a:r>
              <a:rPr lang="en-US" altLang="zh-CN" sz="1200" dirty="0">
                <a:solidFill>
                  <a:srgbClr val="005F83"/>
                </a:solidFill>
              </a:rPr>
              <a:t>Visit a set of m locations, collecting data within specified time bounds  </a:t>
            </a:r>
          </a:p>
          <a:p>
            <a:pPr marL="285750" indent="-285750">
              <a:buFont typeface="Arial" panose="020B0604020202020204" pitchFamily="34" charset="0"/>
              <a:buChar char="•"/>
            </a:pPr>
            <a:r>
              <a:rPr lang="en-US" altLang="zh-CN" sz="1200" dirty="0">
                <a:solidFill>
                  <a:srgbClr val="005F83"/>
                </a:solidFill>
              </a:rPr>
              <a:t>Allocate collection time efficiently, prioritizing high-value sites and adapting to changing weather conditions  </a:t>
            </a:r>
          </a:p>
          <a:p>
            <a:pPr marL="285750" indent="-285750">
              <a:buFont typeface="Arial" panose="020B0604020202020204" pitchFamily="34" charset="0"/>
              <a:buChar char="•"/>
            </a:pPr>
            <a:r>
              <a:rPr lang="en-US" altLang="zh-CN" sz="1200" dirty="0">
                <a:solidFill>
                  <a:srgbClr val="005F83"/>
                </a:solidFill>
              </a:rPr>
              <a:t>Visit each location at most once  </a:t>
            </a:r>
          </a:p>
          <a:p>
            <a:pPr marL="285750" indent="-285750">
              <a:buFont typeface="Arial" panose="020B0604020202020204" pitchFamily="34" charset="0"/>
              <a:buChar char="•"/>
            </a:pPr>
            <a:r>
              <a:rPr lang="en-US" altLang="zh-CN" sz="1200" dirty="0">
                <a:solidFill>
                  <a:srgbClr val="005F83"/>
                </a:solidFill>
              </a:rPr>
              <a:t>Return to home within a limited total flight time (</a:t>
            </a:r>
            <a:r>
              <a:rPr lang="en-US" altLang="zh-CN" sz="1200" dirty="0" err="1">
                <a:solidFill>
                  <a:srgbClr val="005F83"/>
                </a:solidFill>
              </a:rPr>
              <a:t>T_max</a:t>
            </a:r>
            <a:r>
              <a:rPr lang="en-US" altLang="zh-CN" sz="1200" dirty="0">
                <a:solidFill>
                  <a:srgbClr val="005F83"/>
                </a:solidFill>
              </a:rPr>
              <a:t>)</a:t>
            </a:r>
          </a:p>
          <a:p>
            <a:pPr marL="285750" indent="-285750">
              <a:buFont typeface="Arial" panose="020B0604020202020204" pitchFamily="34" charset="0"/>
              <a:buChar char="•"/>
            </a:pPr>
            <a:endParaRPr kumimoji="1" lang="en-US" altLang="zh-CN" sz="1200" dirty="0">
              <a:solidFill>
                <a:srgbClr val="005F83"/>
              </a:solidFill>
            </a:endParaRPr>
          </a:p>
          <a:p>
            <a:pPr marL="0" indent="0">
              <a:buFont typeface="Arial" panose="020B0604020202020204" pitchFamily="34" charset="0"/>
              <a:buNone/>
            </a:pPr>
            <a:r>
              <a:rPr lang="en-US" dirty="0"/>
              <a:t>To address our key question, let's define the problem more concretely. Imagine a scenario where a drone is tasked with collecting data from multiple locations. Each location has its own priority level—for example, some might be highly critical, while others are less urgent—and a specific time window during which data collection must occur.</a:t>
            </a:r>
            <a:endParaRPr kumimoji="1" lang="en-US" sz="1200" dirty="0">
              <a:solidFill>
                <a:srgbClr val="005F83"/>
              </a:solidFill>
            </a:endParaRPr>
          </a:p>
          <a:p>
            <a:r>
              <a:rPr lang="en-US" i="1" dirty="0"/>
              <a:t>Our goal is to develop a plan that optimizes the drone’s route and data collection strategy. This involves two key objectives:</a:t>
            </a:r>
            <a:endParaRPr lang="en-US" dirty="0"/>
          </a:p>
          <a:p>
            <a:pPr>
              <a:buFont typeface="+mj-lt"/>
              <a:buAutoNum type="arabicPeriod"/>
            </a:pPr>
            <a:r>
              <a:rPr lang="en-US" b="1" dirty="0"/>
              <a:t>Route Optimization</a:t>
            </a:r>
            <a:r>
              <a:rPr lang="en-US" dirty="0"/>
              <a:t>: We need to determine the best sequence of locations for the drone to visit. This includes making decisions about which locations to prioritize and, in some cases, which locations to skip altogether to align with mission priorities and constraints.</a:t>
            </a:r>
          </a:p>
          <a:p>
            <a:pPr>
              <a:buFont typeface="+mj-lt"/>
              <a:buAutoNum type="arabicPeriod"/>
            </a:pPr>
            <a:r>
              <a:rPr lang="en-US" b="1" dirty="0"/>
              <a:t>Data Collection Time Allocation</a:t>
            </a:r>
            <a:r>
              <a:rPr lang="en-US" dirty="0"/>
              <a:t>: At each selected location, we must also decide how much time the drone should spend collecting data. Balancing the time spent at critical sites versus covering more ground is crucial to ensure mission success.</a:t>
            </a:r>
          </a:p>
          <a:p>
            <a:pPr>
              <a:buFont typeface="+mj-lt"/>
              <a:buNone/>
            </a:pPr>
            <a:endParaRPr lang="en-US" dirty="0"/>
          </a:p>
          <a:p>
            <a:pPr>
              <a:buFont typeface="+mj-lt"/>
              <a:buNone/>
            </a:pPr>
            <a:r>
              <a:rPr lang="en-US" dirty="0"/>
              <a:t>This image illustrates the scenario. The drone starts at a home base, visits various locations based on their criticality and time windows, and navigates environmental complexities like weather and resource limitations. By solving this problem, we can maximize the drone’s efficiency while ensuring the most valuable data is captured.</a:t>
            </a:r>
            <a:endParaRPr kumimoji="1" lang="en-US" dirty="0"/>
          </a:p>
          <a:p>
            <a:pPr>
              <a:buFont typeface="+mj-lt"/>
              <a:buNone/>
            </a:pPr>
            <a:endParaRPr 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45</a:t>
            </a:fld>
            <a:endParaRPr lang="en-US"/>
          </a:p>
        </p:txBody>
      </p:sp>
    </p:spTree>
    <p:extLst>
      <p:ext uri="{BB962C8B-B14F-4D97-AF65-F5344CB8AC3E}">
        <p14:creationId xmlns:p14="http://schemas.microsoft.com/office/powerpoint/2010/main" val="415861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14</a:t>
            </a:fld>
            <a:endParaRPr lang="en-US"/>
          </a:p>
        </p:txBody>
      </p:sp>
    </p:spTree>
    <p:extLst>
      <p:ext uri="{BB962C8B-B14F-4D97-AF65-F5344CB8AC3E}">
        <p14:creationId xmlns:p14="http://schemas.microsoft.com/office/powerpoint/2010/main" val="3887502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problem and its objectives, the next question is: how do we mathematically represent this problem to develop an optimal solution? To tackle the complexities of route optimization and data collection time allocation, we framed the problem as a </a:t>
            </a:r>
            <a:r>
              <a:rPr lang="en-US" b="1" dirty="0"/>
              <a:t>Markov Decision Process</a:t>
            </a:r>
            <a:r>
              <a:rPr lang="en-US" dirty="0"/>
              <a:t>.</a:t>
            </a:r>
          </a:p>
          <a:p>
            <a:r>
              <a:rPr lang="en-US" i="1" dirty="0"/>
              <a:t>Let me explain how we formulated our problem as an MDP. First, we defined the </a:t>
            </a:r>
            <a:r>
              <a:rPr lang="en-US" b="1" i="1" dirty="0"/>
              <a:t>state space</a:t>
            </a:r>
            <a:r>
              <a:rPr lang="en-US" i="1" dirty="0"/>
              <a:t>, which includes variables like:</a:t>
            </a:r>
            <a:endParaRPr lang="en-US" dirty="0"/>
          </a:p>
          <a:p>
            <a:pPr>
              <a:buFont typeface="Arial" panose="020B0604020202020204" pitchFamily="34" charset="0"/>
              <a:buChar char="•"/>
            </a:pPr>
            <a:r>
              <a:rPr lang="en-US" i="1" dirty="0"/>
              <a:t>The drone’s current location</a:t>
            </a:r>
            <a:endParaRPr lang="en-US" dirty="0"/>
          </a:p>
          <a:p>
            <a:pPr>
              <a:buFont typeface="Arial" panose="020B0604020202020204" pitchFamily="34" charset="0"/>
              <a:buChar char="•"/>
            </a:pPr>
            <a:r>
              <a:rPr lang="en-US" i="1" dirty="0"/>
              <a:t>The remaining flight time</a:t>
            </a:r>
            <a:endParaRPr lang="en-US" dirty="0"/>
          </a:p>
          <a:p>
            <a:pPr>
              <a:buFont typeface="Arial" panose="020B0604020202020204" pitchFamily="34" charset="0"/>
              <a:buChar char="•"/>
            </a:pPr>
            <a:r>
              <a:rPr lang="en-US" i="1" dirty="0"/>
              <a:t>The locations already visited</a:t>
            </a:r>
            <a:endParaRPr lang="en-US" dirty="0"/>
          </a:p>
          <a:p>
            <a:pPr>
              <a:buFont typeface="Arial" panose="020B0604020202020204" pitchFamily="34" charset="0"/>
              <a:buChar char="•"/>
            </a:pPr>
            <a:r>
              <a:rPr lang="en-US" i="1" dirty="0"/>
              <a:t>And even external factors, such as weather conditions.</a:t>
            </a:r>
          </a:p>
          <a:p>
            <a:pPr>
              <a:buFont typeface="Arial" panose="020B0604020202020204" pitchFamily="34" charset="0"/>
              <a:buChar char="•"/>
            </a:pPr>
            <a:endParaRPr lang="en-US" i="1" dirty="0"/>
          </a:p>
          <a:p>
            <a:r>
              <a:rPr lang="en-US" i="1" dirty="0"/>
              <a:t>Next, we defined the </a:t>
            </a:r>
            <a:r>
              <a:rPr lang="en-US" b="1" i="1" dirty="0"/>
              <a:t>action space</a:t>
            </a:r>
            <a:r>
              <a:rPr lang="en-US" i="1" dirty="0"/>
              <a:t>, which represents the decisions the drone can make at each step. This includes:</a:t>
            </a:r>
            <a:endParaRPr lang="en-US" dirty="0"/>
          </a:p>
          <a:p>
            <a:pPr>
              <a:buFont typeface="Arial" panose="020B0604020202020204" pitchFamily="34" charset="0"/>
              <a:buChar char="•"/>
            </a:pPr>
            <a:r>
              <a:rPr lang="en-US" i="1" dirty="0"/>
              <a:t>Choosing the next location to visit,</a:t>
            </a:r>
            <a:endParaRPr lang="en-US" dirty="0"/>
          </a:p>
          <a:p>
            <a:pPr>
              <a:buFont typeface="Arial" panose="020B0604020202020204" pitchFamily="34" charset="0"/>
              <a:buChar char="•"/>
            </a:pPr>
            <a:r>
              <a:rPr lang="en-US" i="1" dirty="0"/>
              <a:t>Determining the amount of time to spend collecting data at that location</a:t>
            </a:r>
            <a:endParaRPr lang="en-US" dirty="0"/>
          </a:p>
          <a:p>
            <a:endParaRPr lang="en-US" dirty="0"/>
          </a:p>
        </p:txBody>
      </p:sp>
      <p:sp>
        <p:nvSpPr>
          <p:cNvPr id="4" name="Slide Number Placeholder 3"/>
          <p:cNvSpPr>
            <a:spLocks noGrp="1"/>
          </p:cNvSpPr>
          <p:nvPr>
            <p:ph type="sldNum" sz="quarter" idx="5"/>
          </p:nvPr>
        </p:nvSpPr>
        <p:spPr/>
        <p:txBody>
          <a:bodyPr/>
          <a:lstStyle/>
          <a:p>
            <a:fld id="{5FF479BB-63CB-4749-9F4F-DEAA12354D56}" type="slidenum">
              <a:rPr lang="en-US" smtClean="0"/>
              <a:t>46</a:t>
            </a:fld>
            <a:endParaRPr lang="en-US"/>
          </a:p>
        </p:txBody>
      </p:sp>
    </p:spTree>
    <p:extLst>
      <p:ext uri="{BB962C8B-B14F-4D97-AF65-F5344CB8AC3E}">
        <p14:creationId xmlns:p14="http://schemas.microsoft.com/office/powerpoint/2010/main" val="103185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framed the problem as an MDP with well-defined states and actions, the next step is to define how decisions are evaluated. In other words, we need to establish the objective and the reward system that guides the drone’s actions.</a:t>
            </a:r>
          </a:p>
          <a:p>
            <a:r>
              <a:rPr lang="en-US" i="1" dirty="0"/>
              <a:t>The </a:t>
            </a:r>
            <a:r>
              <a:rPr lang="en-US" b="1" i="1" dirty="0"/>
              <a:t>state-action transitions</a:t>
            </a:r>
            <a:r>
              <a:rPr lang="en-US" i="1" dirty="0"/>
              <a:t> in our MDP describe how the drone moves between locations, updates its remaining flight time, and adjusts the list of visited locations based on the actions taken. This allows the model to capture the consequences of every decision in real-time.</a:t>
            </a:r>
            <a:endParaRPr lang="en-US" dirty="0"/>
          </a:p>
          <a:p>
            <a:r>
              <a:rPr lang="en-US" i="1" dirty="0"/>
              <a:t>To guide these decisions, we defined a </a:t>
            </a:r>
            <a:r>
              <a:rPr lang="en-US" b="1" i="1" dirty="0"/>
              <a:t>reward function</a:t>
            </a:r>
            <a:r>
              <a:rPr lang="en-US" i="1" dirty="0"/>
              <a:t> that incentivizes the drone to:</a:t>
            </a:r>
            <a:endParaRPr lang="en-US" dirty="0"/>
          </a:p>
          <a:p>
            <a:pPr>
              <a:buFont typeface="Arial" panose="020B0604020202020204" pitchFamily="34" charset="0"/>
              <a:buChar char="•"/>
            </a:pPr>
            <a:r>
              <a:rPr lang="en-US" i="1" dirty="0"/>
              <a:t>Prioritize high-criticality locations,</a:t>
            </a:r>
            <a:endParaRPr lang="en-US" dirty="0"/>
          </a:p>
          <a:p>
            <a:pPr>
              <a:buFont typeface="Arial" panose="020B0604020202020204" pitchFamily="34" charset="0"/>
              <a:buChar char="•"/>
            </a:pPr>
            <a:r>
              <a:rPr lang="en-US" i="1" dirty="0"/>
              <a:t>Minimize unnecessary travel time or energy consumption,</a:t>
            </a:r>
            <a:endParaRPr lang="en-US" dirty="0"/>
          </a:p>
          <a:p>
            <a:pPr>
              <a:buFont typeface="Arial" panose="020B0604020202020204" pitchFamily="34" charset="0"/>
              <a:buChar char="•"/>
            </a:pPr>
            <a:r>
              <a:rPr lang="en-US" i="1" dirty="0"/>
              <a:t>And ensure data collection aligns with time-window constraints.</a:t>
            </a:r>
            <a:endParaRPr lang="en-US" dirty="0"/>
          </a:p>
          <a:p>
            <a:endParaRPr lang="en-US" dirty="0"/>
          </a:p>
        </p:txBody>
      </p:sp>
      <p:sp>
        <p:nvSpPr>
          <p:cNvPr id="4" name="Slide Number Placeholder 3"/>
          <p:cNvSpPr>
            <a:spLocks noGrp="1"/>
          </p:cNvSpPr>
          <p:nvPr>
            <p:ph type="sldNum" sz="quarter" idx="5"/>
          </p:nvPr>
        </p:nvSpPr>
        <p:spPr/>
        <p:txBody>
          <a:bodyPr/>
          <a:lstStyle/>
          <a:p>
            <a:fld id="{5FF479BB-63CB-4749-9F4F-DEAA12354D56}" type="slidenum">
              <a:rPr lang="en-US" smtClean="0"/>
              <a:t>47</a:t>
            </a:fld>
            <a:endParaRPr lang="en-US"/>
          </a:p>
        </p:txBody>
      </p:sp>
    </p:spTree>
    <p:extLst>
      <p:ext uri="{BB962C8B-B14F-4D97-AF65-F5344CB8AC3E}">
        <p14:creationId xmlns:p14="http://schemas.microsoft.com/office/powerpoint/2010/main" val="270311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With the MDP formulation in place and the objective function clearly defined, the next challenge is solving the problem. Given the complexity of the state space and the dynamic nature of drone missions, traditional optimization methods struggle to handle these challenges efficiently.</a:t>
            </a:r>
          </a:p>
          <a:p>
            <a:r>
              <a:rPr lang="en-US" i="1" dirty="0"/>
              <a:t>To overcome this, we leverage </a:t>
            </a:r>
            <a:r>
              <a:rPr lang="en-US" b="1" i="1" dirty="0"/>
              <a:t>Deep Reinforcement Learning</a:t>
            </a:r>
            <a:r>
              <a:rPr lang="en-US" i="1" dirty="0"/>
              <a:t>, specifically a model based on Deep Q-Networks with Action masking, which we call </a:t>
            </a:r>
            <a:r>
              <a:rPr lang="en-US" b="1" i="1" dirty="0"/>
              <a:t>DQN-AM</a:t>
            </a:r>
            <a:r>
              <a:rPr lang="en-US" i="1" dirty="0"/>
              <a:t>. Let’s dive into how this model works and why it’s effective for solving our MDP problem.</a:t>
            </a:r>
            <a:endParaRPr lang="en-US" dirty="0"/>
          </a:p>
          <a:p>
            <a:endParaRPr lang="en-US" altLang="zh-CN" sz="1200" b="1" dirty="0"/>
          </a:p>
          <a:p>
            <a:endParaRPr lang="en-US" altLang="zh-CN" sz="1200" b="1" dirty="0"/>
          </a:p>
          <a:p>
            <a:r>
              <a:rPr lang="en-US" altLang="zh-CN" sz="1200" b="1" dirty="0"/>
              <a:t>Environment:</a:t>
            </a:r>
            <a:r>
              <a:rPr lang="en-US" altLang="zh-CN" sz="1200" dirty="0"/>
              <a:t> Provides states, rewards, and transitions, simulating the drone’s route planning scenario.</a:t>
            </a:r>
          </a:p>
          <a:p>
            <a:r>
              <a:rPr lang="en-US" altLang="zh-CN" sz="1200" b="1" dirty="0"/>
              <a:t>Action Masking:</a:t>
            </a:r>
            <a:r>
              <a:rPr lang="en-US" altLang="zh-CN" sz="1200" dirty="0"/>
              <a:t> Filters out invalid actions (e.g., already visited locations, insufficient flight time), ensuring the DQN only considers feasible decisions.</a:t>
            </a:r>
          </a:p>
          <a:p>
            <a:r>
              <a:rPr lang="en-US" altLang="zh-CN" sz="1200" b="1" dirty="0"/>
              <a:t>DQN Architecture:</a:t>
            </a:r>
          </a:p>
          <a:p>
            <a:r>
              <a:rPr lang="en-US" altLang="zh-CN" sz="1200" b="1" dirty="0"/>
              <a:t>Current Value Network:</a:t>
            </a:r>
            <a:r>
              <a:rPr lang="en-US" altLang="zh-CN" sz="1200" dirty="0"/>
              <a:t> Estimates Q-values for each valid action.</a:t>
            </a:r>
          </a:p>
          <a:p>
            <a:r>
              <a:rPr lang="en-US" altLang="zh-CN" sz="1200" b="1" dirty="0"/>
              <a:t>Target Value Network:</a:t>
            </a:r>
            <a:r>
              <a:rPr lang="en-US" altLang="zh-CN" sz="1200" dirty="0"/>
              <a:t> Stabilizes learning by providing a consistent baseline for Q-value updates.</a:t>
            </a:r>
          </a:p>
          <a:p>
            <a:r>
              <a:rPr lang="en-US" altLang="zh-CN" sz="1200" b="1" dirty="0"/>
              <a:t>Replay Memory Buffer:</a:t>
            </a:r>
            <a:r>
              <a:rPr lang="en-US" altLang="zh-CN" sz="1200" dirty="0"/>
              <a:t> Stores past transitions (</a:t>
            </a:r>
            <a:r>
              <a:rPr lang="en-US" altLang="zh-CN" sz="1200" dirty="0" err="1"/>
              <a:t>s,a,r,s</a:t>
            </a:r>
            <a:r>
              <a:rPr lang="en-US" altLang="zh-CN" sz="1200" dirty="0"/>
              <a:t>′)(</a:t>
            </a:r>
            <a:r>
              <a:rPr lang="en-US" altLang="zh-CN" sz="1200" dirty="0" err="1"/>
              <a:t>s,a,r,s</a:t>
            </a:r>
            <a:r>
              <a:rPr lang="en-US" altLang="zh-CN" sz="1200" dirty="0"/>
              <a:t>')(</a:t>
            </a:r>
            <a:r>
              <a:rPr lang="en-US" altLang="zh-CN" sz="1200" dirty="0" err="1"/>
              <a:t>s,a,r,s</a:t>
            </a:r>
            <a:r>
              <a:rPr lang="en-US" altLang="zh-CN" sz="1200" dirty="0"/>
              <a:t>′) to enable efficient off-policy learning and decorrelate samples.</a:t>
            </a:r>
            <a:endParaRPr lang="zh-CN" altLang="en-US" sz="1200" dirty="0"/>
          </a:p>
          <a:p>
            <a:endParaRPr kumimoji="1" lang="zh-CN" alt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48</a:t>
            </a:fld>
            <a:endParaRPr lang="en-US"/>
          </a:p>
        </p:txBody>
      </p:sp>
    </p:spTree>
    <p:extLst>
      <p:ext uri="{BB962C8B-B14F-4D97-AF65-F5344CB8AC3E}">
        <p14:creationId xmlns:p14="http://schemas.microsoft.com/office/powerpoint/2010/main" val="267611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49</a:t>
            </a:fld>
            <a:endParaRPr lang="en-US"/>
          </a:p>
        </p:txBody>
      </p:sp>
    </p:spTree>
    <p:extLst>
      <p:ext uri="{BB962C8B-B14F-4D97-AF65-F5344CB8AC3E}">
        <p14:creationId xmlns:p14="http://schemas.microsoft.com/office/powerpoint/2010/main" val="216553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50</a:t>
            </a:fld>
            <a:endParaRPr lang="en-US"/>
          </a:p>
        </p:txBody>
      </p:sp>
    </p:spTree>
    <p:extLst>
      <p:ext uri="{BB962C8B-B14F-4D97-AF65-F5344CB8AC3E}">
        <p14:creationId xmlns:p14="http://schemas.microsoft.com/office/powerpoint/2010/main" val="4233617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F479BB-63CB-4749-9F4F-DEAA12354D56}" type="slidenum">
              <a:rPr lang="en-US" smtClean="0"/>
              <a:t>53</a:t>
            </a:fld>
            <a:endParaRPr lang="en-US"/>
          </a:p>
        </p:txBody>
      </p:sp>
    </p:spTree>
    <p:extLst>
      <p:ext uri="{BB962C8B-B14F-4D97-AF65-F5344CB8AC3E}">
        <p14:creationId xmlns:p14="http://schemas.microsoft.com/office/powerpoint/2010/main" val="3012038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F479BB-63CB-4749-9F4F-DEAA12354D56}" type="slidenum">
              <a:rPr lang="en-US" smtClean="0"/>
              <a:t>62</a:t>
            </a:fld>
            <a:endParaRPr lang="en-US"/>
          </a:p>
        </p:txBody>
      </p:sp>
    </p:spTree>
    <p:extLst>
      <p:ext uri="{BB962C8B-B14F-4D97-AF65-F5344CB8AC3E}">
        <p14:creationId xmlns:p14="http://schemas.microsoft.com/office/powerpoint/2010/main" val="60251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15</a:t>
            </a:fld>
            <a:endParaRPr lang="en-US"/>
          </a:p>
        </p:txBody>
      </p:sp>
    </p:spTree>
    <p:extLst>
      <p:ext uri="{BB962C8B-B14F-4D97-AF65-F5344CB8AC3E}">
        <p14:creationId xmlns:p14="http://schemas.microsoft.com/office/powerpoint/2010/main" val="278287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16</a:t>
            </a:fld>
            <a:endParaRPr lang="en-US"/>
          </a:p>
        </p:txBody>
      </p:sp>
    </p:spTree>
    <p:extLst>
      <p:ext uri="{BB962C8B-B14F-4D97-AF65-F5344CB8AC3E}">
        <p14:creationId xmlns:p14="http://schemas.microsoft.com/office/powerpoint/2010/main" val="14229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18</a:t>
            </a:fld>
            <a:endParaRPr lang="en-US"/>
          </a:p>
        </p:txBody>
      </p:sp>
    </p:spTree>
    <p:extLst>
      <p:ext uri="{BB962C8B-B14F-4D97-AF65-F5344CB8AC3E}">
        <p14:creationId xmlns:p14="http://schemas.microsoft.com/office/powerpoint/2010/main" val="390450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19</a:t>
            </a:fld>
            <a:endParaRPr lang="en-US"/>
          </a:p>
        </p:txBody>
      </p:sp>
    </p:spTree>
    <p:extLst>
      <p:ext uri="{BB962C8B-B14F-4D97-AF65-F5344CB8AC3E}">
        <p14:creationId xmlns:p14="http://schemas.microsoft.com/office/powerpoint/2010/main" val="92232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F479BB-63CB-4749-9F4F-DEAA12354D56}" type="slidenum">
              <a:rPr lang="en-US" smtClean="0"/>
              <a:t>20</a:t>
            </a:fld>
            <a:endParaRPr lang="en-US"/>
          </a:p>
        </p:txBody>
      </p:sp>
    </p:spTree>
    <p:extLst>
      <p:ext uri="{BB962C8B-B14F-4D97-AF65-F5344CB8AC3E}">
        <p14:creationId xmlns:p14="http://schemas.microsoft.com/office/powerpoint/2010/main" val="415097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 everyone. </a:t>
            </a:r>
          </a:p>
          <a:p>
            <a:endParaRPr lang="en-US" altLang="zh-CN" dirty="0"/>
          </a:p>
          <a:p>
            <a:r>
              <a:rPr lang="en-US" altLang="zh-CN" dirty="0"/>
              <a:t>Today, I’m excited to share our work on “YOLO-based object detection”.</a:t>
            </a:r>
          </a:p>
          <a:p>
            <a:endParaRPr lang="en-US" altLang="zh-CN" dirty="0"/>
          </a:p>
          <a:p>
            <a:r>
              <a:rPr lang="en-US" altLang="zh-CN" dirty="0"/>
              <a:t>This</a:t>
            </a:r>
            <a:r>
              <a:rPr lang="zh-CN" altLang="en-US" dirty="0"/>
              <a:t> </a:t>
            </a:r>
            <a:r>
              <a:rPr lang="en-US" altLang="zh-CN" dirty="0"/>
              <a:t>work</a:t>
            </a:r>
            <a:r>
              <a:rPr lang="zh-CN" altLang="en-US" dirty="0"/>
              <a:t> </a:t>
            </a:r>
            <a:r>
              <a:rPr lang="en-US" altLang="zh-CN" dirty="0"/>
              <a:t>collaborate</a:t>
            </a:r>
            <a:r>
              <a:rPr lang="zh-CN" altLang="en-US" dirty="0"/>
              <a:t> </a:t>
            </a:r>
            <a:r>
              <a:rPr lang="en-US" altLang="zh-CN" dirty="0"/>
              <a:t>with</a:t>
            </a:r>
            <a:r>
              <a:rPr lang="zh-CN" altLang="en-US" dirty="0"/>
              <a:t> </a:t>
            </a:r>
            <a:r>
              <a:rPr lang="en-US" altLang="zh-CN" dirty="0"/>
              <a:t>Thomas</a:t>
            </a:r>
            <a:r>
              <a:rPr lang="zh-CN" altLang="en-US" dirty="0"/>
              <a:t> </a:t>
            </a:r>
            <a:r>
              <a:rPr lang="en-US" altLang="zh-CN" dirty="0"/>
              <a:t>and</a:t>
            </a:r>
            <a:r>
              <a:rPr lang="zh-CN" altLang="en-US" dirty="0"/>
              <a:t> </a:t>
            </a:r>
            <a:r>
              <a:rPr lang="en-US" altLang="zh-CN" dirty="0"/>
              <a:t>Malaki. </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diving into our new findings, let’s briefly review our earlier custom models.</a:t>
            </a:r>
          </a:p>
        </p:txBody>
      </p:sp>
      <p:sp>
        <p:nvSpPr>
          <p:cNvPr id="4" name="灯片编号占位符 3"/>
          <p:cNvSpPr>
            <a:spLocks noGrp="1"/>
          </p:cNvSpPr>
          <p:nvPr>
            <p:ph type="sldNum" sz="quarter" idx="5"/>
          </p:nvPr>
        </p:nvSpPr>
        <p:spPr/>
        <p:txBody>
          <a:bodyPr/>
          <a:lstStyle/>
          <a:p>
            <a:fld id="{5FF479BB-63CB-4749-9F4F-DEAA12354D56}" type="slidenum">
              <a:rPr lang="en-US" smtClean="0"/>
              <a:t>33</a:t>
            </a:fld>
            <a:endParaRPr lang="en-US"/>
          </a:p>
        </p:txBody>
      </p:sp>
    </p:spTree>
    <p:extLst>
      <p:ext uri="{BB962C8B-B14F-4D97-AF65-F5344CB8AC3E}">
        <p14:creationId xmlns:p14="http://schemas.microsoft.com/office/powerpoint/2010/main" val="407234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Previously, we trained a custom YOLOv10 model to detect four categories: People, Bicycles, Cars, and Dogs. </a:t>
            </a:r>
          </a:p>
          <a:p>
            <a:endParaRPr lang="en-US" altLang="zh-CN" dirty="0"/>
          </a:p>
          <a:p>
            <a:r>
              <a:rPr lang="en-US" altLang="zh-CN" dirty="0"/>
              <a:t>As seen here, it achieved a strong overall precision of 0.735.</a:t>
            </a:r>
          </a:p>
          <a:p>
            <a:r>
              <a:rPr lang="en-US" altLang="zh-CN" dirty="0"/>
              <a:t>These results were promising and motivated us to explore further.</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these initial outcomes also raised new questions.</a:t>
            </a:r>
          </a:p>
        </p:txBody>
      </p:sp>
      <p:sp>
        <p:nvSpPr>
          <p:cNvPr id="4" name="灯片编号占位符 3"/>
          <p:cNvSpPr>
            <a:spLocks noGrp="1"/>
          </p:cNvSpPr>
          <p:nvPr>
            <p:ph type="sldNum" sz="quarter" idx="5"/>
          </p:nvPr>
        </p:nvSpPr>
        <p:spPr/>
        <p:txBody>
          <a:bodyPr/>
          <a:lstStyle/>
          <a:p>
            <a:fld id="{5FF479BB-63CB-4749-9F4F-DEAA12354D56}" type="slidenum">
              <a:rPr lang="en-US" smtClean="0"/>
              <a:t>34</a:t>
            </a:fld>
            <a:endParaRPr lang="en-US"/>
          </a:p>
        </p:txBody>
      </p:sp>
    </p:spTree>
    <p:extLst>
      <p:ext uri="{BB962C8B-B14F-4D97-AF65-F5344CB8AC3E}">
        <p14:creationId xmlns:p14="http://schemas.microsoft.com/office/powerpoint/2010/main" val="4121611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ackground ima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270915" y="4117979"/>
            <a:ext cx="812800" cy="660400"/>
          </a:xfrm>
          <a:prstGeom prst="rect">
            <a:avLst/>
          </a:prstGeom>
        </p:spPr>
      </p:pic>
      <p:sp>
        <p:nvSpPr>
          <p:cNvPr id="9" name="Rectangle 8"/>
          <p:cNvSpPr/>
          <p:nvPr userDrawn="1"/>
        </p:nvSpPr>
        <p:spPr>
          <a:xfrm>
            <a:off x="0" y="448069"/>
            <a:ext cx="5681128" cy="1457326"/>
          </a:xfrm>
          <a:prstGeom prst="rect">
            <a:avLst/>
          </a:prstGeom>
          <a:solidFill>
            <a:srgbClr val="0B2F3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alphaModFix amt="14000"/>
          </a:blip>
          <a:stretch>
            <a:fillRect/>
          </a:stretch>
        </p:blipFill>
        <p:spPr>
          <a:xfrm>
            <a:off x="0" y="459952"/>
            <a:ext cx="5676900" cy="1445443"/>
          </a:xfrm>
          <a:prstGeom prst="rect">
            <a:avLst/>
          </a:prstGeom>
        </p:spPr>
      </p:pic>
      <p:pic>
        <p:nvPicPr>
          <p:cNvPr id="14" name="Picture 13"/>
          <p:cNvPicPr>
            <a:picLocks noChangeAspect="1"/>
          </p:cNvPicPr>
          <p:nvPr userDrawn="1"/>
        </p:nvPicPr>
        <p:blipFill>
          <a:blip r:embed="rId4"/>
          <a:stretch>
            <a:fillRect/>
          </a:stretch>
        </p:blipFill>
        <p:spPr>
          <a:xfrm>
            <a:off x="6792" y="3733800"/>
            <a:ext cx="812800" cy="1536700"/>
          </a:xfrm>
          <a:prstGeom prst="rect">
            <a:avLst/>
          </a:prstGeom>
        </p:spPr>
      </p:pic>
      <p:pic>
        <p:nvPicPr>
          <p:cNvPr id="15" name="Picture 14"/>
          <p:cNvPicPr>
            <a:picLocks noChangeAspect="1"/>
          </p:cNvPicPr>
          <p:nvPr userDrawn="1"/>
        </p:nvPicPr>
        <p:blipFill>
          <a:blip r:embed="rId5"/>
          <a:stretch>
            <a:fillRect/>
          </a:stretch>
        </p:blipFill>
        <p:spPr>
          <a:xfrm>
            <a:off x="8472950" y="17877"/>
            <a:ext cx="660400" cy="1295400"/>
          </a:xfrm>
          <a:prstGeom prst="rect">
            <a:avLst/>
          </a:prstGeom>
        </p:spPr>
      </p:pic>
      <p:sp>
        <p:nvSpPr>
          <p:cNvPr id="16" name="Title 6"/>
          <p:cNvSpPr>
            <a:spLocks noGrp="1"/>
          </p:cNvSpPr>
          <p:nvPr>
            <p:ph type="title" hasCustomPrompt="1"/>
          </p:nvPr>
        </p:nvSpPr>
        <p:spPr>
          <a:xfrm>
            <a:off x="211666" y="459951"/>
            <a:ext cx="5308605" cy="790571"/>
          </a:xfrm>
          <a:prstGeom prst="rect">
            <a:avLst/>
          </a:prstGeom>
        </p:spPr>
        <p:txBody>
          <a:bodyPr vert="horz"/>
          <a:lstStyle>
            <a:lvl1pPr algn="l">
              <a:defRPr sz="5800">
                <a:solidFill>
                  <a:schemeClr val="bg2"/>
                </a:solidFill>
                <a:latin typeface="Tungsten-Semibold"/>
                <a:cs typeface="Tungsten-Semibold"/>
              </a:defRPr>
            </a:lvl1pPr>
          </a:lstStyle>
          <a:p>
            <a:r>
              <a:rPr lang="en-US" dirty="0"/>
              <a:t>TITLE</a:t>
            </a:r>
          </a:p>
        </p:txBody>
      </p:sp>
      <p:sp>
        <p:nvSpPr>
          <p:cNvPr id="17" name="Text Placeholder 17"/>
          <p:cNvSpPr>
            <a:spLocks noGrp="1"/>
          </p:cNvSpPr>
          <p:nvPr>
            <p:ph type="body" sz="quarter" idx="10" hasCustomPrompt="1"/>
          </p:nvPr>
        </p:nvSpPr>
        <p:spPr>
          <a:xfrm>
            <a:off x="211666" y="1250523"/>
            <a:ext cx="5308605" cy="685800"/>
          </a:xfrm>
          <a:prstGeom prst="rect">
            <a:avLst/>
          </a:prstGeom>
        </p:spPr>
        <p:txBody>
          <a:bodyPr vert="horz"/>
          <a:lstStyle>
            <a:lvl1pPr marL="0" indent="0">
              <a:buNone/>
              <a:defRPr sz="2400" b="0" i="0">
                <a:solidFill>
                  <a:srgbClr val="FFFFFF"/>
                </a:solidFill>
                <a:latin typeface="Orgon Slab"/>
                <a:cs typeface="Orgon Slab"/>
              </a:defRPr>
            </a:lvl1pPr>
          </a:lstStyle>
          <a:p>
            <a:pPr lvl="0"/>
            <a:r>
              <a:rPr lang="en-US" dirty="0"/>
              <a:t>Subtitle</a:t>
            </a:r>
          </a:p>
        </p:txBody>
      </p:sp>
    </p:spTree>
    <p:extLst>
      <p:ext uri="{BB962C8B-B14F-4D97-AF65-F5344CB8AC3E}">
        <p14:creationId xmlns:p14="http://schemas.microsoft.com/office/powerpoint/2010/main" val="418274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with Background image">
    <p:spTree>
      <p:nvGrpSpPr>
        <p:cNvPr id="1" name=""/>
        <p:cNvGrpSpPr/>
        <p:nvPr/>
      </p:nvGrpSpPr>
      <p:grpSpPr>
        <a:xfrm>
          <a:off x="0" y="0"/>
          <a:ext cx="0" cy="0"/>
          <a:chOff x="0" y="0"/>
          <a:chExt cx="0" cy="0"/>
        </a:xfrm>
      </p:grpSpPr>
      <p:sp>
        <p:nvSpPr>
          <p:cNvPr id="9" name="Rectangle 8"/>
          <p:cNvSpPr/>
          <p:nvPr userDrawn="1"/>
        </p:nvSpPr>
        <p:spPr>
          <a:xfrm>
            <a:off x="0" y="448069"/>
            <a:ext cx="5681128" cy="1457326"/>
          </a:xfrm>
          <a:prstGeom prst="rect">
            <a:avLst/>
          </a:prstGeom>
          <a:solidFill>
            <a:srgbClr val="0B2F3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alphaModFix amt="14000"/>
          </a:blip>
          <a:stretch>
            <a:fillRect/>
          </a:stretch>
        </p:blipFill>
        <p:spPr>
          <a:xfrm>
            <a:off x="0" y="459952"/>
            <a:ext cx="5676900" cy="1445443"/>
          </a:xfrm>
          <a:prstGeom prst="rect">
            <a:avLst/>
          </a:prstGeom>
        </p:spPr>
      </p:pic>
      <p:pic>
        <p:nvPicPr>
          <p:cNvPr id="14" name="Picture 13"/>
          <p:cNvPicPr>
            <a:picLocks noChangeAspect="1"/>
          </p:cNvPicPr>
          <p:nvPr userDrawn="1"/>
        </p:nvPicPr>
        <p:blipFill>
          <a:blip r:embed="rId3"/>
          <a:stretch>
            <a:fillRect/>
          </a:stretch>
        </p:blipFill>
        <p:spPr>
          <a:xfrm>
            <a:off x="6792" y="3733800"/>
            <a:ext cx="812800" cy="1536700"/>
          </a:xfrm>
          <a:prstGeom prst="rect">
            <a:avLst/>
          </a:prstGeom>
        </p:spPr>
      </p:pic>
      <p:pic>
        <p:nvPicPr>
          <p:cNvPr id="15" name="Picture 14"/>
          <p:cNvPicPr>
            <a:picLocks noChangeAspect="1"/>
          </p:cNvPicPr>
          <p:nvPr userDrawn="1"/>
        </p:nvPicPr>
        <p:blipFill>
          <a:blip r:embed="rId4"/>
          <a:stretch>
            <a:fillRect/>
          </a:stretch>
        </p:blipFill>
        <p:spPr>
          <a:xfrm>
            <a:off x="8472950" y="17877"/>
            <a:ext cx="660400" cy="1295400"/>
          </a:xfrm>
          <a:prstGeom prst="rect">
            <a:avLst/>
          </a:prstGeom>
        </p:spPr>
      </p:pic>
      <p:sp>
        <p:nvSpPr>
          <p:cNvPr id="16" name="Title 6"/>
          <p:cNvSpPr>
            <a:spLocks noGrp="1"/>
          </p:cNvSpPr>
          <p:nvPr>
            <p:ph type="title" hasCustomPrompt="1"/>
          </p:nvPr>
        </p:nvSpPr>
        <p:spPr>
          <a:xfrm>
            <a:off x="211666" y="459951"/>
            <a:ext cx="5308605" cy="790571"/>
          </a:xfrm>
          <a:prstGeom prst="rect">
            <a:avLst/>
          </a:prstGeom>
        </p:spPr>
        <p:txBody>
          <a:bodyPr vert="horz"/>
          <a:lstStyle>
            <a:lvl1pPr algn="l">
              <a:defRPr sz="5800">
                <a:solidFill>
                  <a:schemeClr val="bg2"/>
                </a:solidFill>
                <a:latin typeface="Tungsten-Semibold"/>
                <a:cs typeface="Tungsten-Semibold"/>
              </a:defRPr>
            </a:lvl1pPr>
          </a:lstStyle>
          <a:p>
            <a:r>
              <a:rPr lang="en-US" dirty="0"/>
              <a:t>TITLE</a:t>
            </a:r>
          </a:p>
        </p:txBody>
      </p:sp>
      <p:sp>
        <p:nvSpPr>
          <p:cNvPr id="17" name="Text Placeholder 17"/>
          <p:cNvSpPr>
            <a:spLocks noGrp="1"/>
          </p:cNvSpPr>
          <p:nvPr>
            <p:ph type="body" sz="quarter" idx="10" hasCustomPrompt="1"/>
          </p:nvPr>
        </p:nvSpPr>
        <p:spPr>
          <a:xfrm>
            <a:off x="211666" y="1250523"/>
            <a:ext cx="5308605" cy="685800"/>
          </a:xfrm>
          <a:prstGeom prst="rect">
            <a:avLst/>
          </a:prstGeom>
        </p:spPr>
        <p:txBody>
          <a:bodyPr vert="horz"/>
          <a:lstStyle>
            <a:lvl1pPr marL="0" indent="0">
              <a:buNone/>
              <a:defRPr sz="2400" b="0" i="0">
                <a:solidFill>
                  <a:srgbClr val="FFFFFF"/>
                </a:solidFill>
                <a:latin typeface="Orgon Slab"/>
                <a:cs typeface="Orgon Slab"/>
              </a:defRPr>
            </a:lvl1pPr>
          </a:lstStyle>
          <a:p>
            <a:pPr lvl="0"/>
            <a:r>
              <a:rPr lang="en-US" dirty="0"/>
              <a:t>Subtitle</a:t>
            </a:r>
          </a:p>
        </p:txBody>
      </p:sp>
      <p:pic>
        <p:nvPicPr>
          <p:cNvPr id="2" name="Picture 1">
            <a:extLst>
              <a:ext uri="{FF2B5EF4-FFF2-40B4-BE49-F238E27FC236}">
                <a16:creationId xmlns:a16="http://schemas.microsoft.com/office/drawing/2014/main" id="{C02757A1-C7A5-237D-D22A-C222B5B41F94}"/>
              </a:ext>
            </a:extLst>
          </p:cNvPr>
          <p:cNvPicPr>
            <a:picLocks noChangeAspect="1"/>
          </p:cNvPicPr>
          <p:nvPr userDrawn="1"/>
        </p:nvPicPr>
        <p:blipFill>
          <a:blip r:embed="rId5"/>
          <a:stretch>
            <a:fillRect/>
          </a:stretch>
        </p:blipFill>
        <p:spPr>
          <a:xfrm>
            <a:off x="270915" y="4171950"/>
            <a:ext cx="812800" cy="660400"/>
          </a:xfrm>
          <a:prstGeom prst="rect">
            <a:avLst/>
          </a:prstGeom>
        </p:spPr>
      </p:pic>
    </p:spTree>
    <p:extLst>
      <p:ext uri="{BB962C8B-B14F-4D97-AF65-F5344CB8AC3E}">
        <p14:creationId xmlns:p14="http://schemas.microsoft.com/office/powerpoint/2010/main" val="1327690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1502054"/>
            <a:ext cx="8197114" cy="2857565"/>
          </a:xfrm>
          <a:prstGeom prst="rect">
            <a:avLst/>
          </a:prstGeom>
        </p:spPr>
        <p:txBody>
          <a:bodyPr/>
          <a:lstStyle>
            <a:lvl1pPr marL="342900" indent="-342900">
              <a:buFont typeface="Lucida Grande"/>
              <a:buChar char="&gt;"/>
              <a:defRPr sz="2400" b="0" i="0" baseline="0">
                <a:solidFill>
                  <a:srgbClr val="005F83"/>
                </a:solidFill>
                <a:latin typeface="Orgon Slab ExtraLight"/>
                <a:cs typeface="Orgon Slab ExtraLight"/>
              </a:defRPr>
            </a:lvl1pPr>
            <a:lvl2pPr>
              <a:defRPr sz="2000" b="0" i="0" baseline="0">
                <a:solidFill>
                  <a:srgbClr val="005F83"/>
                </a:solidFill>
                <a:latin typeface="Orgon Slab ExtraLight"/>
                <a:cs typeface="Orgon Slab ExtraLight"/>
              </a:defRPr>
            </a:lvl2pPr>
            <a:lvl3pPr marL="1143000" indent="-228600">
              <a:buSzPct val="100000"/>
              <a:buFont typeface="Lucida Grande"/>
              <a:buChar char="&gt;"/>
              <a:defRPr sz="1800" b="0" i="0" baseline="0">
                <a:solidFill>
                  <a:srgbClr val="005F83"/>
                </a:solidFill>
                <a:latin typeface="Orgon Slab ExtraLight"/>
                <a:cs typeface="Orgon Slab ExtraLight"/>
              </a:defRPr>
            </a:lvl3pPr>
            <a:lvl4pPr>
              <a:defRPr sz="1600" b="0" i="0" baseline="0">
                <a:solidFill>
                  <a:srgbClr val="005F83"/>
                </a:solidFill>
                <a:latin typeface="Orgon Slab ExtraLight"/>
                <a:cs typeface="Orgon Slab ExtraLight"/>
              </a:defRPr>
            </a:lvl4pPr>
            <a:lvl5pPr marL="2057400" indent="-228600">
              <a:buFont typeface="Lucida Grande"/>
              <a:buChar char="&gt;"/>
              <a:defRPr sz="1400" b="0" i="0" baseline="0">
                <a:solidFill>
                  <a:srgbClr val="005F83"/>
                </a:solidFill>
                <a:latin typeface="Orgon Slab ExtraLight"/>
                <a:cs typeface="Orgon Slab ExtraLight"/>
              </a:defRPr>
            </a:lvl5pPr>
          </a:lstStyle>
          <a:p>
            <a:pPr lvl="0"/>
            <a:r>
              <a:rPr lang="en-US" dirty="0"/>
              <a:t>Content here (</a:t>
            </a:r>
            <a:r>
              <a:rPr lang="en-US" dirty="0" err="1"/>
              <a:t>Orgon</a:t>
            </a:r>
            <a:r>
              <a:rPr lang="en-US" dirty="0"/>
              <a:t> Slab </a:t>
            </a:r>
            <a:r>
              <a:rPr lang="en-US" dirty="0" err="1"/>
              <a:t>ExtraLight</a:t>
            </a:r>
            <a:r>
              <a:rPr lang="en-US" dirty="0"/>
              <a:t>, 24 pt.)</a:t>
            </a:r>
          </a:p>
          <a:p>
            <a:pPr lvl="1"/>
            <a:r>
              <a:rPr lang="en-US" dirty="0"/>
              <a:t>Second level (</a:t>
            </a:r>
            <a:r>
              <a:rPr lang="en-US" dirty="0" err="1"/>
              <a:t>Orgon</a:t>
            </a:r>
            <a:r>
              <a:rPr lang="en-US" dirty="0"/>
              <a:t> Slab </a:t>
            </a:r>
            <a:r>
              <a:rPr lang="en-US" dirty="0" err="1"/>
              <a:t>ExtraLight</a:t>
            </a:r>
            <a:r>
              <a:rPr lang="en-US" dirty="0"/>
              <a:t>, 20)</a:t>
            </a:r>
          </a:p>
          <a:p>
            <a:pPr lvl="2"/>
            <a:r>
              <a:rPr lang="en-US" dirty="0"/>
              <a:t>Third level (</a:t>
            </a:r>
            <a:r>
              <a:rPr lang="en-US" dirty="0" err="1"/>
              <a:t>Orgon</a:t>
            </a:r>
            <a:r>
              <a:rPr lang="en-US" dirty="0"/>
              <a:t> Slab </a:t>
            </a:r>
            <a:r>
              <a:rPr lang="en-US" dirty="0" err="1"/>
              <a:t>ExtraLight</a:t>
            </a:r>
            <a:r>
              <a:rPr lang="en-US" dirty="0"/>
              <a:t>, 18)</a:t>
            </a:r>
          </a:p>
          <a:p>
            <a:pPr lvl="3"/>
            <a:r>
              <a:rPr lang="en-US" dirty="0"/>
              <a:t>Fourth level (</a:t>
            </a:r>
            <a:r>
              <a:rPr lang="en-US" dirty="0" err="1"/>
              <a:t>Orgon</a:t>
            </a:r>
            <a:r>
              <a:rPr lang="en-US" dirty="0"/>
              <a:t> Slab </a:t>
            </a:r>
            <a:r>
              <a:rPr lang="en-US" dirty="0" err="1"/>
              <a:t>ExtraLight</a:t>
            </a:r>
            <a:r>
              <a:rPr lang="en-US" dirty="0"/>
              <a:t>, 16)</a:t>
            </a:r>
          </a:p>
          <a:p>
            <a:pPr lvl="4"/>
            <a:r>
              <a:rPr lang="en-US" dirty="0"/>
              <a:t>Fifth level (</a:t>
            </a:r>
            <a:r>
              <a:rPr lang="en-US" dirty="0" err="1"/>
              <a:t>Orgon</a:t>
            </a:r>
            <a:r>
              <a:rPr lang="en-US" dirty="0"/>
              <a:t> Slab </a:t>
            </a:r>
            <a:r>
              <a:rPr lang="en-US" dirty="0" err="1"/>
              <a:t>ExtraLight</a:t>
            </a:r>
            <a:r>
              <a:rPr lang="en-US" dirty="0"/>
              <a:t>, 14)</a:t>
            </a:r>
          </a:p>
        </p:txBody>
      </p:sp>
      <p:sp>
        <p:nvSpPr>
          <p:cNvPr id="5" name="Text Placeholder 5"/>
          <p:cNvSpPr>
            <a:spLocks noGrp="1"/>
          </p:cNvSpPr>
          <p:nvPr>
            <p:ph type="body" sz="quarter" idx="12" hasCustomPrompt="1"/>
          </p:nvPr>
        </p:nvSpPr>
        <p:spPr>
          <a:xfrm>
            <a:off x="671757" y="1059876"/>
            <a:ext cx="8184662" cy="308378"/>
          </a:xfrm>
          <a:prstGeom prst="rect">
            <a:avLst/>
          </a:prstGeom>
        </p:spPr>
        <p:txBody>
          <a:bodyPr>
            <a:noAutofit/>
          </a:bodyPr>
          <a:lstStyle>
            <a:lvl1pPr marL="0" indent="0">
              <a:lnSpc>
                <a:spcPct val="90000"/>
              </a:lnSpc>
              <a:buNone/>
              <a:defRPr sz="2400" b="0" i="0" baseline="0">
                <a:solidFill>
                  <a:srgbClr val="005F83"/>
                </a:solidFill>
                <a:latin typeface="Orgon Slab Light"/>
                <a:cs typeface="Orgon Slab Light"/>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(ORGON SLAB LIGHT, 24 PT.)</a:t>
            </a:r>
          </a:p>
        </p:txBody>
      </p:sp>
      <p:sp>
        <p:nvSpPr>
          <p:cNvPr id="22" name="L-Shape 21"/>
          <p:cNvSpPr/>
          <p:nvPr userDrawn="1"/>
        </p:nvSpPr>
        <p:spPr>
          <a:xfrm flipH="1">
            <a:off x="-2" y="0"/>
            <a:ext cx="9155111" cy="5151835"/>
          </a:xfrm>
          <a:prstGeom prst="corner">
            <a:avLst>
              <a:gd name="adj1" fmla="val 3545"/>
              <a:gd name="adj2" fmla="val 3685"/>
            </a:avLst>
          </a:prstGeom>
          <a:solidFill>
            <a:srgbClr val="59B23F"/>
          </a:solidFill>
          <a:effectLst/>
          <a:scene3d>
            <a:camera prst="orthographicFront"/>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CCFFCC"/>
              </a:solidFill>
            </a:endParaRPr>
          </a:p>
        </p:txBody>
      </p:sp>
      <p:sp>
        <p:nvSpPr>
          <p:cNvPr id="23" name="Rectangle 22"/>
          <p:cNvSpPr/>
          <p:nvPr userDrawn="1"/>
        </p:nvSpPr>
        <p:spPr>
          <a:xfrm>
            <a:off x="566" y="-30866"/>
            <a:ext cx="9155110" cy="818266"/>
          </a:xfrm>
          <a:prstGeom prst="rect">
            <a:avLst/>
          </a:prstGeom>
          <a:solidFill>
            <a:srgbClr val="0B2F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stretch>
            <a:fillRect/>
          </a:stretch>
        </p:blipFill>
        <p:spPr>
          <a:xfrm>
            <a:off x="8472950" y="17877"/>
            <a:ext cx="660400" cy="1295400"/>
          </a:xfrm>
          <a:prstGeom prst="rect">
            <a:avLst/>
          </a:prstGeom>
        </p:spPr>
      </p:pic>
      <p:pic>
        <p:nvPicPr>
          <p:cNvPr id="25" name="Picture 24"/>
          <p:cNvPicPr>
            <a:picLocks noChangeAspect="1"/>
          </p:cNvPicPr>
          <p:nvPr userDrawn="1"/>
        </p:nvPicPr>
        <p:blipFill>
          <a:blip r:embed="rId3"/>
          <a:stretch>
            <a:fillRect/>
          </a:stretch>
        </p:blipFill>
        <p:spPr>
          <a:xfrm>
            <a:off x="6792" y="3615135"/>
            <a:ext cx="812800" cy="1536700"/>
          </a:xfrm>
          <a:prstGeom prst="rect">
            <a:avLst/>
          </a:prstGeom>
        </p:spPr>
      </p:pic>
      <p:pic>
        <p:nvPicPr>
          <p:cNvPr id="26" name="Picture 25"/>
          <p:cNvPicPr>
            <a:picLocks noChangeAspect="1"/>
          </p:cNvPicPr>
          <p:nvPr userDrawn="1"/>
        </p:nvPicPr>
        <p:blipFill>
          <a:blip r:embed="rId4"/>
          <a:stretch>
            <a:fillRect/>
          </a:stretch>
        </p:blipFill>
        <p:spPr>
          <a:xfrm>
            <a:off x="270916" y="4029419"/>
            <a:ext cx="812800" cy="660400"/>
          </a:xfrm>
          <a:prstGeom prst="rect">
            <a:avLst/>
          </a:prstGeom>
        </p:spPr>
      </p:pic>
      <p:sp>
        <p:nvSpPr>
          <p:cNvPr id="15" name="Text Placeholder 5"/>
          <p:cNvSpPr>
            <a:spLocks noGrp="1"/>
          </p:cNvSpPr>
          <p:nvPr>
            <p:ph type="body" sz="quarter" idx="10" hasCustomPrompt="1"/>
          </p:nvPr>
        </p:nvSpPr>
        <p:spPr>
          <a:xfrm>
            <a:off x="493957" y="-12700"/>
            <a:ext cx="8370643" cy="800099"/>
          </a:xfrm>
          <a:prstGeom prst="rect">
            <a:avLst/>
          </a:prstGeom>
          <a:ln>
            <a:noFill/>
          </a:ln>
        </p:spPr>
        <p:txBody>
          <a:bodyPr>
            <a:noAutofit/>
          </a:bodyPr>
          <a:lstStyle>
            <a:lvl1pPr marL="0" indent="0">
              <a:lnSpc>
                <a:spcPct val="100000"/>
              </a:lnSpc>
              <a:buNone/>
              <a:defRPr sz="5900" b="0" i="0" baseline="0">
                <a:solidFill>
                  <a:schemeClr val="bg2"/>
                </a:solidFill>
                <a:latin typeface="Tungsten Semibold"/>
                <a:cs typeface="Tungsten Semibold"/>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(TUNGSTEN SB 59 PT)</a:t>
            </a:r>
          </a:p>
        </p:txBody>
      </p:sp>
    </p:spTree>
    <p:extLst>
      <p:ext uri="{BB962C8B-B14F-4D97-AF65-F5344CB8AC3E}">
        <p14:creationId xmlns:p14="http://schemas.microsoft.com/office/powerpoint/2010/main" val="81814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073944"/>
            <a:ext cx="8076956" cy="3011623"/>
          </a:xfrm>
          <a:prstGeom prst="rect">
            <a:avLst/>
          </a:prstGeom>
        </p:spPr>
        <p:txBody>
          <a:bodyPr/>
          <a:lstStyle>
            <a:lvl1pPr marL="342900" indent="-342900">
              <a:buFont typeface="Lucida Grande"/>
              <a:buChar char="&gt;"/>
              <a:defRPr sz="2400" b="0" i="0" baseline="0">
                <a:solidFill>
                  <a:srgbClr val="005F83"/>
                </a:solidFill>
                <a:latin typeface="Orgon Slab Light"/>
                <a:cs typeface="Orgon Slab Light"/>
              </a:defRPr>
            </a:lvl1pPr>
            <a:lvl2pPr>
              <a:defRPr sz="2000" b="0" i="0" baseline="0">
                <a:solidFill>
                  <a:srgbClr val="005F83"/>
                </a:solidFill>
                <a:latin typeface="Orgon Slab Light"/>
                <a:cs typeface="Orgon Slab Light"/>
              </a:defRPr>
            </a:lvl2pPr>
            <a:lvl3pPr marL="1143000" indent="-228600">
              <a:buSzPct val="100000"/>
              <a:buFont typeface="Lucida Grande"/>
              <a:buChar char="&gt;"/>
              <a:defRPr sz="1800" b="0" i="0" baseline="0">
                <a:solidFill>
                  <a:srgbClr val="005F83"/>
                </a:solidFill>
                <a:latin typeface="Orgon Slab Light"/>
                <a:cs typeface="Orgon Slab Light"/>
              </a:defRPr>
            </a:lvl3pPr>
            <a:lvl4pPr>
              <a:defRPr sz="1600" b="0" i="0" baseline="0">
                <a:solidFill>
                  <a:srgbClr val="005F83"/>
                </a:solidFill>
                <a:latin typeface="Orgon Slab Light"/>
                <a:cs typeface="Orgon Slab Light"/>
              </a:defRPr>
            </a:lvl4pPr>
            <a:lvl5pPr marL="2057400" indent="-228600">
              <a:buFont typeface="Lucida Grande"/>
              <a:buChar char="&gt;"/>
              <a:defRPr sz="1400" b="0" i="0" baseline="0">
                <a:solidFill>
                  <a:srgbClr val="005F83"/>
                </a:solidFill>
                <a:latin typeface="Orgon Slab Light"/>
                <a:cs typeface="Orgon Slab Light"/>
              </a:defRPr>
            </a:lvl5pPr>
          </a:lstStyle>
          <a:p>
            <a:pPr lvl="0"/>
            <a:r>
              <a:rPr lang="en-US" dirty="0"/>
              <a:t>Bulleted content here (</a:t>
            </a:r>
            <a:r>
              <a:rPr lang="en-US" dirty="0" err="1"/>
              <a:t>Orgon</a:t>
            </a:r>
            <a:r>
              <a:rPr lang="en-US" dirty="0"/>
              <a:t> Slab Light, 24 pt.)</a:t>
            </a:r>
          </a:p>
          <a:p>
            <a:pPr lvl="1"/>
            <a:r>
              <a:rPr lang="en-US" dirty="0"/>
              <a:t>Second level (</a:t>
            </a:r>
            <a:r>
              <a:rPr lang="en-US" dirty="0" err="1"/>
              <a:t>Orgon</a:t>
            </a:r>
            <a:r>
              <a:rPr lang="en-US" dirty="0"/>
              <a:t> Slab Light, 20)</a:t>
            </a:r>
          </a:p>
          <a:p>
            <a:pPr lvl="2"/>
            <a:r>
              <a:rPr lang="en-US" dirty="0"/>
              <a:t>Third level (</a:t>
            </a:r>
            <a:r>
              <a:rPr lang="en-US" dirty="0" err="1"/>
              <a:t>Orgon</a:t>
            </a:r>
            <a:r>
              <a:rPr lang="en-US" dirty="0"/>
              <a:t> Slab Light, 18)</a:t>
            </a:r>
          </a:p>
          <a:p>
            <a:pPr lvl="3"/>
            <a:r>
              <a:rPr lang="en-US" dirty="0"/>
              <a:t>Fourth level (</a:t>
            </a:r>
            <a:r>
              <a:rPr lang="en-US" dirty="0" err="1"/>
              <a:t>Orgon</a:t>
            </a:r>
            <a:r>
              <a:rPr lang="en-US" dirty="0"/>
              <a:t> Slab Light, 16)</a:t>
            </a:r>
          </a:p>
          <a:p>
            <a:pPr lvl="4"/>
            <a:r>
              <a:rPr lang="en-US" dirty="0"/>
              <a:t>Fifth level (</a:t>
            </a:r>
            <a:r>
              <a:rPr lang="en-US" dirty="0" err="1"/>
              <a:t>Orgon</a:t>
            </a:r>
            <a:r>
              <a:rPr lang="en-US" dirty="0"/>
              <a:t> Slab Light, 14)</a:t>
            </a:r>
          </a:p>
        </p:txBody>
      </p:sp>
      <p:sp>
        <p:nvSpPr>
          <p:cNvPr id="18" name="L-Shape 17"/>
          <p:cNvSpPr/>
          <p:nvPr userDrawn="1"/>
        </p:nvSpPr>
        <p:spPr>
          <a:xfrm flipH="1">
            <a:off x="-2" y="0"/>
            <a:ext cx="9155111" cy="5151835"/>
          </a:xfrm>
          <a:prstGeom prst="corner">
            <a:avLst>
              <a:gd name="adj1" fmla="val 3545"/>
              <a:gd name="adj2" fmla="val 3685"/>
            </a:avLst>
          </a:prstGeom>
          <a:solidFill>
            <a:srgbClr val="59B23F"/>
          </a:solidFill>
          <a:effectLst/>
          <a:scene3d>
            <a:camera prst="orthographicFront"/>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CCFFCC"/>
              </a:solidFill>
            </a:endParaRPr>
          </a:p>
        </p:txBody>
      </p:sp>
      <p:sp>
        <p:nvSpPr>
          <p:cNvPr id="19" name="Rectangle 18"/>
          <p:cNvSpPr/>
          <p:nvPr userDrawn="1"/>
        </p:nvSpPr>
        <p:spPr>
          <a:xfrm>
            <a:off x="566" y="-30866"/>
            <a:ext cx="9155110" cy="818266"/>
          </a:xfrm>
          <a:prstGeom prst="rect">
            <a:avLst/>
          </a:prstGeom>
          <a:solidFill>
            <a:srgbClr val="0B2F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a:blip r:embed="rId2"/>
          <a:stretch>
            <a:fillRect/>
          </a:stretch>
        </p:blipFill>
        <p:spPr>
          <a:xfrm>
            <a:off x="8472950" y="17877"/>
            <a:ext cx="660400" cy="1295400"/>
          </a:xfrm>
          <a:prstGeom prst="rect">
            <a:avLst/>
          </a:prstGeom>
        </p:spPr>
      </p:pic>
      <p:pic>
        <p:nvPicPr>
          <p:cNvPr id="21" name="Picture 20"/>
          <p:cNvPicPr>
            <a:picLocks noChangeAspect="1"/>
          </p:cNvPicPr>
          <p:nvPr userDrawn="1"/>
        </p:nvPicPr>
        <p:blipFill>
          <a:blip r:embed="rId3"/>
          <a:stretch>
            <a:fillRect/>
          </a:stretch>
        </p:blipFill>
        <p:spPr>
          <a:xfrm>
            <a:off x="6792" y="3615135"/>
            <a:ext cx="812800" cy="1536700"/>
          </a:xfrm>
          <a:prstGeom prst="rect">
            <a:avLst/>
          </a:prstGeom>
        </p:spPr>
      </p:pic>
      <p:pic>
        <p:nvPicPr>
          <p:cNvPr id="22" name="Picture 21"/>
          <p:cNvPicPr>
            <a:picLocks noChangeAspect="1"/>
          </p:cNvPicPr>
          <p:nvPr userDrawn="1"/>
        </p:nvPicPr>
        <p:blipFill>
          <a:blip r:embed="rId4"/>
          <a:stretch>
            <a:fillRect/>
          </a:stretch>
        </p:blipFill>
        <p:spPr>
          <a:xfrm>
            <a:off x="270916" y="4029419"/>
            <a:ext cx="812800" cy="660400"/>
          </a:xfrm>
          <a:prstGeom prst="rect">
            <a:avLst/>
          </a:prstGeom>
        </p:spPr>
      </p:pic>
      <p:sp>
        <p:nvSpPr>
          <p:cNvPr id="23" name="Text Placeholder 5"/>
          <p:cNvSpPr>
            <a:spLocks noGrp="1"/>
          </p:cNvSpPr>
          <p:nvPr>
            <p:ph type="body" sz="quarter" idx="10" hasCustomPrompt="1"/>
          </p:nvPr>
        </p:nvSpPr>
        <p:spPr>
          <a:xfrm>
            <a:off x="493957" y="-12700"/>
            <a:ext cx="8370643" cy="800099"/>
          </a:xfrm>
          <a:prstGeom prst="rect">
            <a:avLst/>
          </a:prstGeom>
          <a:ln>
            <a:noFill/>
          </a:ln>
        </p:spPr>
        <p:txBody>
          <a:bodyPr>
            <a:noAutofit/>
          </a:bodyPr>
          <a:lstStyle>
            <a:lvl1pPr marL="0" indent="0">
              <a:lnSpc>
                <a:spcPct val="100000"/>
              </a:lnSpc>
              <a:buNone/>
              <a:defRPr sz="5900" b="0" i="0" baseline="0">
                <a:solidFill>
                  <a:schemeClr val="bg2"/>
                </a:solidFill>
                <a:latin typeface="Tungsten Semibold"/>
                <a:cs typeface="Tungsten Semibold"/>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(TUNGSTEN SB 59 PT)</a:t>
            </a:r>
          </a:p>
        </p:txBody>
      </p:sp>
    </p:spTree>
    <p:extLst>
      <p:ext uri="{BB962C8B-B14F-4D97-AF65-F5344CB8AC3E}">
        <p14:creationId xmlns:p14="http://schemas.microsoft.com/office/powerpoint/2010/main" val="178592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1308100" y="989427"/>
            <a:ext cx="7164850" cy="3324225"/>
          </a:xfrm>
          <a:prstGeom prst="rect">
            <a:avLst/>
          </a:prstGeom>
        </p:spPr>
        <p:txBody>
          <a:bodyPr>
            <a:normAutofit/>
          </a:bodyPr>
          <a:lstStyle>
            <a:lvl1pPr marL="0" indent="0">
              <a:buNone/>
              <a:defRPr sz="2400" b="0" i="0" baseline="0">
                <a:solidFill>
                  <a:srgbClr val="005F83"/>
                </a:solidFill>
                <a:latin typeface="Orgon Slab"/>
                <a:cs typeface="Orgon Slab"/>
              </a:defRPr>
            </a:lvl1pPr>
          </a:lstStyle>
          <a:p>
            <a:r>
              <a:rPr lang="en-US" dirty="0"/>
              <a:t>Graphic Here</a:t>
            </a:r>
          </a:p>
        </p:txBody>
      </p:sp>
      <p:sp>
        <p:nvSpPr>
          <p:cNvPr id="11" name="L-Shape 10"/>
          <p:cNvSpPr/>
          <p:nvPr userDrawn="1"/>
        </p:nvSpPr>
        <p:spPr>
          <a:xfrm flipH="1">
            <a:off x="-2" y="0"/>
            <a:ext cx="9155111" cy="5151835"/>
          </a:xfrm>
          <a:prstGeom prst="corner">
            <a:avLst>
              <a:gd name="adj1" fmla="val 3545"/>
              <a:gd name="adj2" fmla="val 3685"/>
            </a:avLst>
          </a:prstGeom>
          <a:solidFill>
            <a:srgbClr val="59B23F"/>
          </a:solidFill>
          <a:effectLst/>
          <a:scene3d>
            <a:camera prst="orthographicFront"/>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CCFFCC"/>
              </a:solidFill>
            </a:endParaRPr>
          </a:p>
        </p:txBody>
      </p:sp>
      <p:sp>
        <p:nvSpPr>
          <p:cNvPr id="14" name="Rectangle 13"/>
          <p:cNvSpPr/>
          <p:nvPr userDrawn="1"/>
        </p:nvSpPr>
        <p:spPr>
          <a:xfrm>
            <a:off x="566" y="-30866"/>
            <a:ext cx="9155110" cy="818266"/>
          </a:xfrm>
          <a:prstGeom prst="rect">
            <a:avLst/>
          </a:prstGeom>
          <a:solidFill>
            <a:srgbClr val="0B2F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stretch>
            <a:fillRect/>
          </a:stretch>
        </p:blipFill>
        <p:spPr>
          <a:xfrm>
            <a:off x="8472950" y="17877"/>
            <a:ext cx="660400" cy="1295400"/>
          </a:xfrm>
          <a:prstGeom prst="rect">
            <a:avLst/>
          </a:prstGeom>
        </p:spPr>
      </p:pic>
      <p:pic>
        <p:nvPicPr>
          <p:cNvPr id="17" name="Picture 16"/>
          <p:cNvPicPr>
            <a:picLocks noChangeAspect="1"/>
          </p:cNvPicPr>
          <p:nvPr userDrawn="1"/>
        </p:nvPicPr>
        <p:blipFill>
          <a:blip r:embed="rId3"/>
          <a:stretch>
            <a:fillRect/>
          </a:stretch>
        </p:blipFill>
        <p:spPr>
          <a:xfrm>
            <a:off x="6792" y="3615135"/>
            <a:ext cx="812800" cy="1536700"/>
          </a:xfrm>
          <a:prstGeom prst="rect">
            <a:avLst/>
          </a:prstGeom>
        </p:spPr>
      </p:pic>
      <p:pic>
        <p:nvPicPr>
          <p:cNvPr id="18" name="Picture 17"/>
          <p:cNvPicPr>
            <a:picLocks noChangeAspect="1"/>
          </p:cNvPicPr>
          <p:nvPr userDrawn="1"/>
        </p:nvPicPr>
        <p:blipFill>
          <a:blip r:embed="rId4"/>
          <a:stretch>
            <a:fillRect/>
          </a:stretch>
        </p:blipFill>
        <p:spPr>
          <a:xfrm>
            <a:off x="270916" y="4029419"/>
            <a:ext cx="812800" cy="660400"/>
          </a:xfrm>
          <a:prstGeom prst="rect">
            <a:avLst/>
          </a:prstGeom>
        </p:spPr>
      </p:pic>
      <p:sp>
        <p:nvSpPr>
          <p:cNvPr id="19" name="Text Placeholder 5"/>
          <p:cNvSpPr>
            <a:spLocks noGrp="1"/>
          </p:cNvSpPr>
          <p:nvPr>
            <p:ph type="body" sz="quarter" idx="10" hasCustomPrompt="1"/>
          </p:nvPr>
        </p:nvSpPr>
        <p:spPr>
          <a:xfrm>
            <a:off x="493957" y="-12700"/>
            <a:ext cx="8370643" cy="800099"/>
          </a:xfrm>
          <a:prstGeom prst="rect">
            <a:avLst/>
          </a:prstGeom>
          <a:ln>
            <a:noFill/>
          </a:ln>
        </p:spPr>
        <p:txBody>
          <a:bodyPr>
            <a:noAutofit/>
          </a:bodyPr>
          <a:lstStyle>
            <a:lvl1pPr marL="0" indent="0">
              <a:lnSpc>
                <a:spcPct val="100000"/>
              </a:lnSpc>
              <a:buNone/>
              <a:defRPr sz="5900" b="0" i="0" baseline="0">
                <a:solidFill>
                  <a:schemeClr val="bg2"/>
                </a:solidFill>
                <a:latin typeface="Tungsten Semibold"/>
                <a:cs typeface="Tungsten Semibold"/>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(TUNGSTEN SB 59 PT)</a:t>
            </a:r>
          </a:p>
        </p:txBody>
      </p:sp>
    </p:spTree>
    <p:extLst>
      <p:ext uri="{BB962C8B-B14F-4D97-AF65-F5344CB8AC3E}">
        <p14:creationId xmlns:p14="http://schemas.microsoft.com/office/powerpoint/2010/main" val="328654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4711700" y="989427"/>
            <a:ext cx="3761250" cy="3324225"/>
          </a:xfrm>
          <a:prstGeom prst="rect">
            <a:avLst/>
          </a:prstGeom>
        </p:spPr>
        <p:txBody>
          <a:bodyPr>
            <a:normAutofit/>
          </a:bodyPr>
          <a:lstStyle>
            <a:lvl1pPr marL="0" indent="0">
              <a:buNone/>
              <a:defRPr sz="2400" b="0" i="0" baseline="0">
                <a:solidFill>
                  <a:srgbClr val="005F83"/>
                </a:solidFill>
                <a:latin typeface="Orgon Slab"/>
                <a:cs typeface="Orgon Slab"/>
              </a:defRPr>
            </a:lvl1pPr>
          </a:lstStyle>
          <a:p>
            <a:r>
              <a:rPr lang="en-US" dirty="0"/>
              <a:t>Graphic Here</a:t>
            </a:r>
          </a:p>
        </p:txBody>
      </p:sp>
      <p:sp>
        <p:nvSpPr>
          <p:cNvPr id="11" name="Text Placeholder 9"/>
          <p:cNvSpPr>
            <a:spLocks noGrp="1"/>
          </p:cNvSpPr>
          <p:nvPr>
            <p:ph type="body" sz="quarter" idx="11" hasCustomPrompt="1"/>
          </p:nvPr>
        </p:nvSpPr>
        <p:spPr>
          <a:xfrm>
            <a:off x="659306" y="1924050"/>
            <a:ext cx="3760295" cy="1933575"/>
          </a:xfrm>
          <a:prstGeom prst="rect">
            <a:avLst/>
          </a:prstGeom>
        </p:spPr>
        <p:txBody>
          <a:bodyPr/>
          <a:lstStyle>
            <a:lvl1pPr marL="342900" indent="-342900">
              <a:buFont typeface="Lucida Grande"/>
              <a:buChar char="&gt;"/>
              <a:defRPr sz="2400" b="0" i="0" baseline="0">
                <a:solidFill>
                  <a:srgbClr val="005F83"/>
                </a:solidFill>
                <a:latin typeface="Orgon Slab ExtraLight"/>
                <a:cs typeface="Orgon Slab ExtraLight"/>
              </a:defRPr>
            </a:lvl1pPr>
            <a:lvl2pPr>
              <a:defRPr sz="2000" b="0" i="0" baseline="0">
                <a:solidFill>
                  <a:srgbClr val="005F83"/>
                </a:solidFill>
                <a:latin typeface="Orgon Slab ExtraLight"/>
                <a:cs typeface="Orgon Slab ExtraLight"/>
              </a:defRPr>
            </a:lvl2pPr>
            <a:lvl3pPr marL="1143000" indent="-228600">
              <a:buSzPct val="100000"/>
              <a:buFont typeface="Lucida Grande"/>
              <a:buChar char="&gt;"/>
              <a:defRPr sz="1800" b="0" i="0" baseline="0">
                <a:solidFill>
                  <a:srgbClr val="005F83"/>
                </a:solidFill>
                <a:latin typeface="Orgon Slab ExtraLight"/>
                <a:cs typeface="Orgon Slab ExtraLight"/>
              </a:defRPr>
            </a:lvl3pPr>
            <a:lvl4pPr>
              <a:defRPr sz="1600" b="0" i="0" baseline="0">
                <a:solidFill>
                  <a:srgbClr val="005F83"/>
                </a:solidFill>
                <a:latin typeface="Orgon Slab ExtraLight"/>
                <a:cs typeface="Orgon Slab ExtraLight"/>
              </a:defRPr>
            </a:lvl4pPr>
            <a:lvl5pPr marL="2057400" indent="-228600">
              <a:buFont typeface="Lucida Grande"/>
              <a:buChar char="&gt;"/>
              <a:defRPr sz="1400" b="0" i="0" baseline="0">
                <a:solidFill>
                  <a:srgbClr val="005F83"/>
                </a:solidFill>
                <a:latin typeface="Orgon Slab ExtraLight"/>
                <a:cs typeface="Orgon Slab ExtraLight"/>
              </a:defRPr>
            </a:lvl5pPr>
          </a:lstStyle>
          <a:p>
            <a:pPr lvl="0"/>
            <a:r>
              <a:rPr lang="en-US" dirty="0"/>
              <a:t>Content here (</a:t>
            </a:r>
            <a:r>
              <a:rPr lang="en-US" dirty="0" err="1"/>
              <a:t>Orgon</a:t>
            </a:r>
            <a:r>
              <a:rPr lang="en-US" dirty="0"/>
              <a:t> Slab </a:t>
            </a:r>
            <a:r>
              <a:rPr lang="en-US" dirty="0" err="1"/>
              <a:t>ExtraLight</a:t>
            </a:r>
            <a:r>
              <a:rPr lang="en-US" dirty="0"/>
              <a:t>, 24 pt.)</a:t>
            </a:r>
          </a:p>
          <a:p>
            <a:pPr lvl="1"/>
            <a:r>
              <a:rPr lang="en-US" dirty="0"/>
              <a:t>Second level (</a:t>
            </a:r>
            <a:r>
              <a:rPr lang="en-US" dirty="0" err="1"/>
              <a:t>Orgon</a:t>
            </a:r>
            <a:r>
              <a:rPr lang="en-US" dirty="0"/>
              <a:t> Slab </a:t>
            </a:r>
            <a:r>
              <a:rPr lang="en-US" dirty="0" err="1"/>
              <a:t>ExtraLight</a:t>
            </a:r>
            <a:r>
              <a:rPr lang="en-US" dirty="0"/>
              <a:t>, 20)</a:t>
            </a:r>
          </a:p>
          <a:p>
            <a:pPr lvl="2"/>
            <a:r>
              <a:rPr lang="en-US" dirty="0"/>
              <a:t>Third level (</a:t>
            </a:r>
            <a:r>
              <a:rPr lang="en-US" dirty="0" err="1"/>
              <a:t>Orgon</a:t>
            </a:r>
            <a:r>
              <a:rPr lang="en-US" dirty="0"/>
              <a:t> Slab </a:t>
            </a:r>
            <a:r>
              <a:rPr lang="en-US" dirty="0" err="1"/>
              <a:t>ExtraLight</a:t>
            </a:r>
            <a:r>
              <a:rPr lang="en-US" dirty="0"/>
              <a:t>, 18)</a:t>
            </a:r>
          </a:p>
        </p:txBody>
      </p:sp>
      <p:sp>
        <p:nvSpPr>
          <p:cNvPr id="14" name="Text Placeholder 5"/>
          <p:cNvSpPr>
            <a:spLocks noGrp="1"/>
          </p:cNvSpPr>
          <p:nvPr>
            <p:ph type="body" sz="quarter" idx="13" hasCustomPrompt="1"/>
          </p:nvPr>
        </p:nvSpPr>
        <p:spPr>
          <a:xfrm>
            <a:off x="671758" y="1002726"/>
            <a:ext cx="3747843" cy="854650"/>
          </a:xfrm>
          <a:prstGeom prst="rect">
            <a:avLst/>
          </a:prstGeom>
        </p:spPr>
        <p:txBody>
          <a:bodyPr>
            <a:noAutofit/>
          </a:bodyPr>
          <a:lstStyle>
            <a:lvl1pPr marL="0" indent="0">
              <a:lnSpc>
                <a:spcPct val="90000"/>
              </a:lnSpc>
              <a:buNone/>
              <a:defRPr sz="2400" b="0" i="0" baseline="0">
                <a:solidFill>
                  <a:srgbClr val="005F83"/>
                </a:solidFill>
                <a:latin typeface="Orgon Slab Light"/>
                <a:cs typeface="Orgon Slab Light"/>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(ORGON SLAB LIGHT, 24 PT.)</a:t>
            </a:r>
          </a:p>
        </p:txBody>
      </p:sp>
      <p:sp>
        <p:nvSpPr>
          <p:cNvPr id="15" name="L-Shape 14"/>
          <p:cNvSpPr/>
          <p:nvPr userDrawn="1"/>
        </p:nvSpPr>
        <p:spPr>
          <a:xfrm flipH="1">
            <a:off x="-2" y="0"/>
            <a:ext cx="9155111" cy="5151835"/>
          </a:xfrm>
          <a:prstGeom prst="corner">
            <a:avLst>
              <a:gd name="adj1" fmla="val 3545"/>
              <a:gd name="adj2" fmla="val 3685"/>
            </a:avLst>
          </a:prstGeom>
          <a:solidFill>
            <a:srgbClr val="59B23F"/>
          </a:solidFill>
          <a:effectLst/>
          <a:scene3d>
            <a:camera prst="orthographicFront"/>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rgbClr val="CCFFCC"/>
              </a:solidFill>
            </a:endParaRPr>
          </a:p>
        </p:txBody>
      </p:sp>
      <p:sp>
        <p:nvSpPr>
          <p:cNvPr id="17" name="Rectangle 16"/>
          <p:cNvSpPr/>
          <p:nvPr userDrawn="1"/>
        </p:nvSpPr>
        <p:spPr>
          <a:xfrm>
            <a:off x="566" y="-30866"/>
            <a:ext cx="9155110" cy="818266"/>
          </a:xfrm>
          <a:prstGeom prst="rect">
            <a:avLst/>
          </a:prstGeom>
          <a:solidFill>
            <a:srgbClr val="0B2F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a:blip r:embed="rId2"/>
          <a:stretch>
            <a:fillRect/>
          </a:stretch>
        </p:blipFill>
        <p:spPr>
          <a:xfrm>
            <a:off x="8472950" y="17877"/>
            <a:ext cx="660400" cy="1295400"/>
          </a:xfrm>
          <a:prstGeom prst="rect">
            <a:avLst/>
          </a:prstGeom>
        </p:spPr>
      </p:pic>
      <p:pic>
        <p:nvPicPr>
          <p:cNvPr id="19" name="Picture 18"/>
          <p:cNvPicPr>
            <a:picLocks noChangeAspect="1"/>
          </p:cNvPicPr>
          <p:nvPr userDrawn="1"/>
        </p:nvPicPr>
        <p:blipFill>
          <a:blip r:embed="rId3"/>
          <a:stretch>
            <a:fillRect/>
          </a:stretch>
        </p:blipFill>
        <p:spPr>
          <a:xfrm>
            <a:off x="6792" y="3615135"/>
            <a:ext cx="812800" cy="1536700"/>
          </a:xfrm>
          <a:prstGeom prst="rect">
            <a:avLst/>
          </a:prstGeom>
        </p:spPr>
      </p:pic>
      <p:pic>
        <p:nvPicPr>
          <p:cNvPr id="20" name="Picture 19"/>
          <p:cNvPicPr>
            <a:picLocks noChangeAspect="1"/>
          </p:cNvPicPr>
          <p:nvPr userDrawn="1"/>
        </p:nvPicPr>
        <p:blipFill>
          <a:blip r:embed="rId4"/>
          <a:stretch>
            <a:fillRect/>
          </a:stretch>
        </p:blipFill>
        <p:spPr>
          <a:xfrm>
            <a:off x="270916" y="4029419"/>
            <a:ext cx="812800" cy="660400"/>
          </a:xfrm>
          <a:prstGeom prst="rect">
            <a:avLst/>
          </a:prstGeom>
        </p:spPr>
      </p:pic>
      <p:sp>
        <p:nvSpPr>
          <p:cNvPr id="21" name="Text Placeholder 5"/>
          <p:cNvSpPr>
            <a:spLocks noGrp="1"/>
          </p:cNvSpPr>
          <p:nvPr>
            <p:ph type="body" sz="quarter" idx="10" hasCustomPrompt="1"/>
          </p:nvPr>
        </p:nvSpPr>
        <p:spPr>
          <a:xfrm>
            <a:off x="493957" y="-12700"/>
            <a:ext cx="8370643" cy="800099"/>
          </a:xfrm>
          <a:prstGeom prst="rect">
            <a:avLst/>
          </a:prstGeom>
          <a:ln>
            <a:noFill/>
          </a:ln>
        </p:spPr>
        <p:txBody>
          <a:bodyPr>
            <a:noAutofit/>
          </a:bodyPr>
          <a:lstStyle>
            <a:lvl1pPr marL="0" indent="0">
              <a:lnSpc>
                <a:spcPct val="100000"/>
              </a:lnSpc>
              <a:buNone/>
              <a:defRPr sz="5900" b="0" i="0" baseline="0">
                <a:solidFill>
                  <a:schemeClr val="bg2"/>
                </a:solidFill>
                <a:latin typeface="Tungsten Semibold"/>
                <a:cs typeface="Tungsten Semibold"/>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(TUNGSTEN SB 59 PT)</a:t>
            </a:r>
          </a:p>
        </p:txBody>
      </p:sp>
    </p:spTree>
    <p:extLst>
      <p:ext uri="{BB962C8B-B14F-4D97-AF65-F5344CB8AC3E}">
        <p14:creationId xmlns:p14="http://schemas.microsoft.com/office/powerpoint/2010/main" val="7699441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49630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55" r:id="rId3"/>
    <p:sldLayoutId id="2147483656" r:id="rId4"/>
    <p:sldLayoutId id="2147483657" r:id="rId5"/>
    <p:sldLayoutId id="2147483673"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yolov10demo.live/" TargetMode="External"/><Relationship Id="rId2" Type="http://schemas.openxmlformats.org/officeDocument/2006/relationships/hyperlink" Target="https://github.com/syre-ai/yolov10demo"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ialiZhang1016/YOLOV10_Therma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yolov10demo.liv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mailmissouri-my.sharepoint.com/:v:/r/personal/tjs5dp_umsystem_edu/Documents/Attachments/DroneRouteSimulated3.mp4?csf=1&amp;web=1&amp;e=6YhMRf&amp;nav=eyJyZWZlcnJhbEluZm8iOnsicmVmZXJyYWxBcHAiOiJTdHJlYW1XZWJBcHAiLCJyZWZlcnJhbFZpZXciOiJTaGFyZURpYWxvZy1MaW5rIiwicmVmZXJyYWxBcHBQbGF0Zm9ybSI6IldlYiIsInJlZmVycmFsTW9kZSI6InZpZXcifX0%3D" TargetMode="External"/><Relationship Id="rId5" Type="http://schemas.openxmlformats.org/officeDocument/2006/relationships/hyperlink" Target="https://jializhang1016.github.io/Drone/simulation_8.html" TargetMode="External"/><Relationship Id="rId4" Type="http://schemas.openxmlformats.org/officeDocument/2006/relationships/hyperlink" Target="https://aurelia-aerospace.com/product/aurelia-x4-standard/"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jializhang1016.github.io/Drone/simulation_8.html" TargetMode="External"/><Relationship Id="rId2" Type="http://schemas.openxmlformats.org/officeDocument/2006/relationships/hyperlink" Target="https://github.com/JialiZhang1016/Drone" TargetMode="External"/><Relationship Id="rId1" Type="http://schemas.openxmlformats.org/officeDocument/2006/relationships/slideLayout" Target="../slideLayouts/slideLayout4.xml"/><Relationship Id="rId4" Type="http://schemas.openxmlformats.org/officeDocument/2006/relationships/hyperlink" Target="https://mailmissouri-my.sharepoint.com/:v:/r/personal/tjs5dp_umsystem_edu/Documents/Attachments/DroneRouteSimulated3.mp4?csf=1&amp;web=1&amp;e=6YhMRf&amp;nav=eyJyZWZlcnJhbEluZm8iOnsicmVmZXJyYWxBcHAiOiJTdHJlYW1XZWJBcHAiLCJyZWZlcnJhbFZpZXciOiJTaGFyZURpYWxvZy1MaW5rIiwicmVmZXJyYWxBcHBQbGF0Zm9ybSI6IldlYiIsInJlZmVycmFsTW9kZSI6InZpZXcifX0%3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calendar.mst.edu/event/final-doctoral-defense-for-sasha-petrenko" TargetMode="External"/><Relationship Id="rId2" Type="http://schemas.openxmlformats.org/officeDocument/2006/relationships/hyperlink" Target="https://calendar.mst.edu/event/final-doctoral-defense-for-tao-wu"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hyperlink" Target="https://github.com/AP6YC/metaicvi" TargetMode="External"/><Relationship Id="rId3" Type="http://schemas.openxmlformats.org/officeDocument/2006/relationships/hyperlink" Target="https://github.com/NiklasMelton/AdaptiveResonanceLib" TargetMode="External"/><Relationship Id="rId7" Type="http://schemas.openxmlformats.org/officeDocument/2006/relationships/hyperlink" Target="https://github.com/AP6YC/MetaICVI.jl" TargetMode="External"/><Relationship Id="rId2" Type="http://schemas.openxmlformats.org/officeDocument/2006/relationships/hyperlink" Target="https://github.com/AP6YC/AdaptiveResonance.jl" TargetMode="External"/><Relationship Id="rId1" Type="http://schemas.openxmlformats.org/officeDocument/2006/relationships/slideLayout" Target="../slideLayouts/slideLayout4.xml"/><Relationship Id="rId6" Type="http://schemas.openxmlformats.org/officeDocument/2006/relationships/hyperlink" Target="https://joss.theoj.org/papers/10.21105/joss.03527" TargetMode="External"/><Relationship Id="rId5" Type="http://schemas.openxmlformats.org/officeDocument/2006/relationships/hyperlink" Target="https://github.com/AP6YC/cvi" TargetMode="External"/><Relationship Id="rId4" Type="http://schemas.openxmlformats.org/officeDocument/2006/relationships/hyperlink" Target="https://github.com/AP6YC/ClusterValidityIndices.jl" TargetMode="External"/><Relationship Id="rId9" Type="http://schemas.openxmlformats.org/officeDocument/2006/relationships/hyperlink" Target="https://github.com/JialiZhang1016/Dron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descr="Logo&#10;&#10;Description automatically generated with low confidence">
            <a:extLst>
              <a:ext uri="{FF2B5EF4-FFF2-40B4-BE49-F238E27FC236}">
                <a16:creationId xmlns:a16="http://schemas.microsoft.com/office/drawing/2014/main" id="{54EDC532-0CEA-DCB9-ABB8-8E54BD1C1055}"/>
              </a:ext>
            </a:extLst>
          </p:cNvPr>
          <p:cNvPicPr>
            <a:picLocks noChangeAspect="1"/>
          </p:cNvPicPr>
          <p:nvPr/>
        </p:nvPicPr>
        <p:blipFill>
          <a:blip r:embed="rId2"/>
          <a:stretch>
            <a:fillRect/>
          </a:stretch>
        </p:blipFill>
        <p:spPr>
          <a:xfrm>
            <a:off x="485599" y="1649102"/>
            <a:ext cx="2719156" cy="1717027"/>
          </a:xfrm>
          <a:prstGeom prst="rect">
            <a:avLst/>
          </a:prstGeom>
        </p:spPr>
      </p:pic>
      <p:sp>
        <p:nvSpPr>
          <p:cNvPr id="8" name="Title 7"/>
          <p:cNvSpPr>
            <a:spLocks noGrp="1"/>
          </p:cNvSpPr>
          <p:nvPr>
            <p:ph type="title"/>
          </p:nvPr>
        </p:nvSpPr>
        <p:spPr>
          <a:xfrm>
            <a:off x="91319" y="552667"/>
            <a:ext cx="5985934" cy="790571"/>
          </a:xfrm>
        </p:spPr>
        <p:txBody>
          <a:bodyPr/>
          <a:lstStyle/>
          <a:p>
            <a:r>
              <a:rPr lang="en-US" sz="3200" dirty="0"/>
              <a:t>ACIL – DAC Final Report</a:t>
            </a:r>
          </a:p>
        </p:txBody>
      </p:sp>
      <p:sp>
        <p:nvSpPr>
          <p:cNvPr id="9" name="Text Placeholder 8"/>
          <p:cNvSpPr>
            <a:spLocks noGrp="1"/>
          </p:cNvSpPr>
          <p:nvPr>
            <p:ph type="body" sz="quarter" idx="10"/>
          </p:nvPr>
        </p:nvSpPr>
        <p:spPr>
          <a:xfrm>
            <a:off x="91319" y="1302724"/>
            <a:ext cx="5308605" cy="685800"/>
          </a:xfrm>
        </p:spPr>
        <p:txBody>
          <a:bodyPr/>
          <a:lstStyle/>
          <a:p>
            <a:r>
              <a:rPr lang="en-US" sz="2000" dirty="0"/>
              <a:t>1 October  2022 – 30 September 2024</a:t>
            </a:r>
          </a:p>
        </p:txBody>
      </p:sp>
      <p:pic>
        <p:nvPicPr>
          <p:cNvPr id="11" name="Picture 10" descr="Logo&#10;&#10;Description automatically generated with medium confidence">
            <a:extLst>
              <a:ext uri="{FF2B5EF4-FFF2-40B4-BE49-F238E27FC236}">
                <a16:creationId xmlns:a16="http://schemas.microsoft.com/office/drawing/2014/main" id="{7461B2B5-0709-004D-1EF8-D69C87863C3D}"/>
              </a:ext>
            </a:extLst>
          </p:cNvPr>
          <p:cNvPicPr>
            <a:picLocks noChangeAspect="1"/>
          </p:cNvPicPr>
          <p:nvPr/>
        </p:nvPicPr>
        <p:blipFill>
          <a:blip r:embed="rId3"/>
          <a:stretch>
            <a:fillRect/>
          </a:stretch>
        </p:blipFill>
        <p:spPr>
          <a:xfrm>
            <a:off x="3268739" y="1232848"/>
            <a:ext cx="4960861" cy="2364989"/>
          </a:xfrm>
          <a:prstGeom prst="rect">
            <a:avLst/>
          </a:prstGeom>
        </p:spPr>
      </p:pic>
      <p:sp>
        <p:nvSpPr>
          <p:cNvPr id="14" name="TextBox 13">
            <a:extLst>
              <a:ext uri="{FF2B5EF4-FFF2-40B4-BE49-F238E27FC236}">
                <a16:creationId xmlns:a16="http://schemas.microsoft.com/office/drawing/2014/main" id="{B724C351-6C6D-8532-987E-EB5AECD6B2F6}"/>
              </a:ext>
            </a:extLst>
          </p:cNvPr>
          <p:cNvSpPr txBox="1"/>
          <p:nvPr/>
        </p:nvSpPr>
        <p:spPr>
          <a:xfrm>
            <a:off x="1120108" y="3622286"/>
            <a:ext cx="7599285" cy="1429883"/>
          </a:xfrm>
          <a:prstGeom prst="rect">
            <a:avLst/>
          </a:prstGeom>
          <a:noFill/>
        </p:spPr>
        <p:txBody>
          <a:bodyPr wrap="square" numCol="2" rtlCol="0">
            <a:normAutofit fontScale="77500" lnSpcReduction="20000"/>
          </a:bodyPr>
          <a:lstStyle/>
          <a:p>
            <a:pPr algn="ctr"/>
            <a:r>
              <a:rPr lang="en-US" dirty="0">
                <a:solidFill>
                  <a:schemeClr val="bg2"/>
                </a:solidFill>
              </a:rPr>
              <a:t>Dr. Donald C. Wunsch II</a:t>
            </a:r>
          </a:p>
          <a:p>
            <a:pPr algn="ctr"/>
            <a:r>
              <a:rPr lang="en-US" dirty="0">
                <a:solidFill>
                  <a:schemeClr val="bg2"/>
                </a:solidFill>
              </a:rPr>
              <a:t>Dr. Daniel Shank</a:t>
            </a:r>
          </a:p>
          <a:p>
            <a:pPr algn="ctr"/>
            <a:r>
              <a:rPr lang="en-US" dirty="0">
                <a:solidFill>
                  <a:schemeClr val="bg2"/>
                </a:solidFill>
              </a:rPr>
              <a:t>Dr. Mario Aguilar (Teledyne)</a:t>
            </a:r>
          </a:p>
          <a:p>
            <a:pPr algn="ctr"/>
            <a:r>
              <a:rPr lang="en-US" dirty="0">
                <a:solidFill>
                  <a:schemeClr val="bg2"/>
                </a:solidFill>
              </a:rPr>
              <a:t>Dr. Jian Liu</a:t>
            </a:r>
          </a:p>
          <a:p>
            <a:pPr algn="ctr"/>
            <a:r>
              <a:rPr lang="en-US" dirty="0">
                <a:solidFill>
                  <a:schemeClr val="bg2"/>
                </a:solidFill>
              </a:rPr>
              <a:t>Dr. Tao Wu</a:t>
            </a:r>
          </a:p>
          <a:p>
            <a:pPr algn="ctr"/>
            <a:r>
              <a:rPr lang="en-US" dirty="0">
                <a:solidFill>
                  <a:schemeClr val="bg2"/>
                </a:solidFill>
              </a:rPr>
              <a:t>D</a:t>
            </a:r>
            <a:r>
              <a:rPr lang="en-US" altLang="zh-CN" dirty="0">
                <a:solidFill>
                  <a:schemeClr val="bg2"/>
                </a:solidFill>
              </a:rPr>
              <a:t>r. </a:t>
            </a:r>
            <a:r>
              <a:rPr lang="en-US" dirty="0">
                <a:solidFill>
                  <a:schemeClr val="bg2"/>
                </a:solidFill>
              </a:rPr>
              <a:t>Sasha Petrenko</a:t>
            </a:r>
          </a:p>
          <a:p>
            <a:pPr algn="ctr"/>
            <a:r>
              <a:rPr lang="en-US" dirty="0">
                <a:solidFill>
                  <a:schemeClr val="bg2"/>
                </a:solidFill>
              </a:rPr>
              <a:t>Blin Richard</a:t>
            </a:r>
          </a:p>
          <a:p>
            <a:pPr algn="ctr"/>
            <a:r>
              <a:rPr lang="en-US" dirty="0">
                <a:solidFill>
                  <a:schemeClr val="bg2"/>
                </a:solidFill>
              </a:rPr>
              <a:t>Iwan Sandjaja</a:t>
            </a:r>
          </a:p>
          <a:p>
            <a:pPr algn="ctr"/>
            <a:r>
              <a:rPr lang="en-US" sz="1900" dirty="0">
                <a:solidFill>
                  <a:schemeClr val="bg2"/>
                </a:solidFill>
              </a:rPr>
              <a:t>Yuwei Long</a:t>
            </a:r>
          </a:p>
          <a:p>
            <a:pPr algn="ctr"/>
            <a:r>
              <a:rPr lang="en-US" sz="1900" dirty="0">
                <a:solidFill>
                  <a:schemeClr val="bg2"/>
                </a:solidFill>
              </a:rPr>
              <a:t>Shane Cairns</a:t>
            </a:r>
          </a:p>
          <a:p>
            <a:pPr algn="ctr"/>
            <a:r>
              <a:rPr lang="en-US" sz="1900" dirty="0" err="1">
                <a:solidFill>
                  <a:schemeClr val="bg2"/>
                </a:solidFill>
              </a:rPr>
              <a:t>Jiali</a:t>
            </a:r>
            <a:r>
              <a:rPr lang="en-US" sz="1900" dirty="0">
                <a:solidFill>
                  <a:schemeClr val="bg2"/>
                </a:solidFill>
              </a:rPr>
              <a:t> Zhang</a:t>
            </a:r>
          </a:p>
          <a:p>
            <a:pPr algn="ctr"/>
            <a:r>
              <a:rPr lang="en-US" sz="1900" dirty="0">
                <a:solidFill>
                  <a:schemeClr val="bg2"/>
                </a:solidFill>
              </a:rPr>
              <a:t>Avery Raulston</a:t>
            </a:r>
          </a:p>
          <a:p>
            <a:pPr algn="ctr"/>
            <a:r>
              <a:rPr lang="en-US" sz="1900" dirty="0">
                <a:solidFill>
                  <a:schemeClr val="bg2"/>
                </a:solidFill>
              </a:rPr>
              <a:t>Thomas White </a:t>
            </a:r>
          </a:p>
          <a:p>
            <a:pPr algn="ctr"/>
            <a:r>
              <a:rPr lang="en-US" sz="1900" dirty="0">
                <a:solidFill>
                  <a:schemeClr val="bg2"/>
                </a:solidFill>
              </a:rPr>
              <a:t>Thomas </a:t>
            </a:r>
            <a:r>
              <a:rPr lang="en-US" sz="1900" dirty="0" err="1">
                <a:solidFill>
                  <a:schemeClr val="bg2"/>
                </a:solidFill>
              </a:rPr>
              <a:t>Strohmeier</a:t>
            </a:r>
            <a:endParaRPr lang="en-US" sz="1900" dirty="0">
              <a:solidFill>
                <a:schemeClr val="bg2"/>
              </a:solidFill>
            </a:endParaRPr>
          </a:p>
        </p:txBody>
      </p:sp>
    </p:spTree>
    <p:extLst>
      <p:ext uri="{BB962C8B-B14F-4D97-AF65-F5344CB8AC3E}">
        <p14:creationId xmlns:p14="http://schemas.microsoft.com/office/powerpoint/2010/main" val="7552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2E361-71D4-0B38-0C10-885213D3850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90AEDE6-53F5-1CD0-0CCF-AA19984B640D}"/>
              </a:ext>
            </a:extLst>
          </p:cNvPr>
          <p:cNvSpPr txBox="1"/>
          <p:nvPr/>
        </p:nvSpPr>
        <p:spPr>
          <a:xfrm>
            <a:off x="611775" y="9456"/>
            <a:ext cx="7670075" cy="861774"/>
          </a:xfrm>
          <a:prstGeom prst="rect">
            <a:avLst/>
          </a:prstGeom>
          <a:noFill/>
        </p:spPr>
        <p:txBody>
          <a:bodyPr wrap="square">
            <a:spAutoFit/>
          </a:bodyPr>
          <a:lstStyle/>
          <a:p>
            <a:r>
              <a:rPr lang="en-US" sz="5000" dirty="0">
                <a:solidFill>
                  <a:schemeClr val="bg2"/>
                </a:solidFill>
                <a:latin typeface="Tungsten Semibold"/>
              </a:rPr>
              <a:t>Objective 3.2.3 Achievement</a:t>
            </a:r>
          </a:p>
        </p:txBody>
      </p:sp>
      <p:sp>
        <p:nvSpPr>
          <p:cNvPr id="6" name="TextBox 5">
            <a:extLst>
              <a:ext uri="{FF2B5EF4-FFF2-40B4-BE49-F238E27FC236}">
                <a16:creationId xmlns:a16="http://schemas.microsoft.com/office/drawing/2014/main" id="{5F83901E-3AD3-2032-BC03-6E13B885D9D5}"/>
              </a:ext>
            </a:extLst>
          </p:cNvPr>
          <p:cNvSpPr txBox="1"/>
          <p:nvPr/>
        </p:nvSpPr>
        <p:spPr>
          <a:xfrm>
            <a:off x="950321" y="1224622"/>
            <a:ext cx="7670075" cy="2191369"/>
          </a:xfrm>
          <a:prstGeom prst="rect">
            <a:avLst/>
          </a:prstGeom>
          <a:noFill/>
        </p:spPr>
        <p:txBody>
          <a:bodyPr wrap="square">
            <a:spAutoFit/>
          </a:bodyPr>
          <a:lstStyle/>
          <a:p>
            <a:pPr indent="-342900">
              <a:buFont typeface="Wingdings" panose="05000000000000000000" pitchFamily="2" charset="2"/>
              <a:buChar char="§"/>
            </a:pPr>
            <a:r>
              <a:rPr lang="en-US" sz="2000" b="1" dirty="0">
                <a:solidFill>
                  <a:srgbClr val="005F83"/>
                </a:solidFill>
                <a:latin typeface="Orgon Slab Light"/>
              </a:rPr>
              <a:t>Collaboration with Teledyne-FLIR:</a:t>
            </a:r>
          </a:p>
          <a:p>
            <a:pPr marL="740664" indent="-285750">
              <a:lnSpc>
                <a:spcPct val="80000"/>
              </a:lnSpc>
              <a:spcBef>
                <a:spcPct val="20000"/>
              </a:spcBef>
              <a:buFont typeface="Arial" panose="020B0604020202020204" pitchFamily="34" charset="0"/>
              <a:buChar char="•"/>
            </a:pPr>
            <a:r>
              <a:rPr lang="en-US" sz="2000" dirty="0"/>
              <a:t>Established partnerships for hardware provision and technology transfer.</a:t>
            </a:r>
          </a:p>
          <a:p>
            <a:pPr marL="740664" indent="-285750">
              <a:lnSpc>
                <a:spcPct val="80000"/>
              </a:lnSpc>
              <a:spcBef>
                <a:spcPct val="20000"/>
              </a:spcBef>
              <a:buFont typeface="Arial" panose="020B0604020202020204" pitchFamily="34" charset="0"/>
              <a:buChar char="•"/>
            </a:pPr>
            <a:r>
              <a:rPr lang="en-US" sz="2000" dirty="0"/>
              <a:t>Gained practical insights and accelerated system deployment.</a:t>
            </a:r>
          </a:p>
          <a:p>
            <a:pPr indent="-342900">
              <a:buFont typeface="Wingdings" panose="05000000000000000000" pitchFamily="2" charset="2"/>
              <a:buChar char="§"/>
            </a:pPr>
            <a:r>
              <a:rPr lang="en-US" sz="2000" b="1" dirty="0">
                <a:solidFill>
                  <a:srgbClr val="005F83"/>
                </a:solidFill>
                <a:latin typeface="Orgon Slab Light"/>
              </a:rPr>
              <a:t>Human Resource Development:</a:t>
            </a:r>
          </a:p>
          <a:p>
            <a:pPr marL="740664" indent="-285750">
              <a:lnSpc>
                <a:spcPct val="80000"/>
              </a:lnSpc>
              <a:spcBef>
                <a:spcPct val="20000"/>
              </a:spcBef>
              <a:buFont typeface="Arial" panose="020B0604020202020204" pitchFamily="34" charset="0"/>
              <a:buChar char="•"/>
            </a:pPr>
            <a:r>
              <a:rPr lang="en-US" sz="2000" dirty="0"/>
              <a:t>Team members obtained UAS Remote Pilot Certifications.</a:t>
            </a:r>
          </a:p>
          <a:p>
            <a:pPr marL="740664" indent="-285750">
              <a:lnSpc>
                <a:spcPct val="80000"/>
              </a:lnSpc>
              <a:spcBef>
                <a:spcPct val="20000"/>
              </a:spcBef>
              <a:buFont typeface="Arial" panose="020B0604020202020204" pitchFamily="34" charset="0"/>
              <a:buChar char="•"/>
            </a:pPr>
            <a:r>
              <a:rPr lang="en-US" sz="2000" dirty="0"/>
              <a:t>Enhanced capabilities in drone operations and AI development.</a:t>
            </a:r>
          </a:p>
        </p:txBody>
      </p:sp>
    </p:spTree>
    <p:extLst>
      <p:ext uri="{BB962C8B-B14F-4D97-AF65-F5344CB8AC3E}">
        <p14:creationId xmlns:p14="http://schemas.microsoft.com/office/powerpoint/2010/main" val="400466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CC9C-CC02-C574-9E23-53C31033C6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52191E-EDA8-8D10-1046-FCEFA09BB069}"/>
              </a:ext>
            </a:extLst>
          </p:cNvPr>
          <p:cNvSpPr>
            <a:spLocks noGrp="1"/>
          </p:cNvSpPr>
          <p:nvPr>
            <p:ph type="title"/>
          </p:nvPr>
        </p:nvSpPr>
        <p:spPr>
          <a:xfrm>
            <a:off x="252920" y="673587"/>
            <a:ext cx="5807297" cy="790571"/>
          </a:xfrm>
        </p:spPr>
        <p:txBody>
          <a:bodyPr/>
          <a:lstStyle/>
          <a:p>
            <a:r>
              <a:rPr lang="en-US" sz="6000" dirty="0" err="1">
                <a:solidFill>
                  <a:schemeClr val="bg1">
                    <a:lumMod val="20000"/>
                    <a:lumOff val="80000"/>
                  </a:schemeClr>
                </a:solidFill>
                <a:latin typeface="Orgon Slab Light"/>
              </a:rPr>
              <a:t>Camera+Drone</a:t>
            </a:r>
            <a:endParaRPr lang="en-US" sz="5900" dirty="0">
              <a:solidFill>
                <a:schemeClr val="bg1">
                  <a:lumMod val="20000"/>
                  <a:lumOff val="80000"/>
                </a:schemeClr>
              </a:solidFill>
            </a:endParaRPr>
          </a:p>
        </p:txBody>
      </p:sp>
      <p:sp>
        <p:nvSpPr>
          <p:cNvPr id="2" name="Subtitle 2">
            <a:extLst>
              <a:ext uri="{FF2B5EF4-FFF2-40B4-BE49-F238E27FC236}">
                <a16:creationId xmlns:a16="http://schemas.microsoft.com/office/drawing/2014/main" id="{CE1E92FB-3F05-BD34-6E5A-DC65B4DD87EF}"/>
              </a:ext>
            </a:extLst>
          </p:cNvPr>
          <p:cNvSpPr txBox="1">
            <a:spLocks/>
          </p:cNvSpPr>
          <p:nvPr/>
        </p:nvSpPr>
        <p:spPr>
          <a:xfrm>
            <a:off x="448826" y="1946277"/>
            <a:ext cx="9144000" cy="165576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6"/>
                </a:solidFill>
              </a:rPr>
              <a:t>A Step Towards Data Collection and Super Resolution</a:t>
            </a:r>
          </a:p>
          <a:p>
            <a:pPr marL="0" indent="0">
              <a:buNone/>
            </a:pPr>
            <a:r>
              <a:rPr lang="en-US" sz="2800" dirty="0">
                <a:solidFill>
                  <a:schemeClr val="accent6"/>
                </a:solidFill>
              </a:rPr>
              <a:t>Presenter: I</a:t>
            </a:r>
            <a:r>
              <a:rPr lang="en-US" altLang="zh-CN" sz="2800" dirty="0">
                <a:solidFill>
                  <a:schemeClr val="accent6"/>
                </a:solidFill>
              </a:rPr>
              <a:t>wan </a:t>
            </a:r>
            <a:r>
              <a:rPr lang="en-US" altLang="zh-CN" sz="2800" dirty="0" err="1">
                <a:solidFill>
                  <a:schemeClr val="accent6"/>
                </a:solidFill>
              </a:rPr>
              <a:t>Sandjaja</a:t>
            </a:r>
            <a:endParaRPr lang="en-US" sz="2800" dirty="0">
              <a:solidFill>
                <a:schemeClr val="accent6"/>
              </a:solidFill>
            </a:endParaRPr>
          </a:p>
        </p:txBody>
      </p:sp>
    </p:spTree>
    <p:extLst>
      <p:ext uri="{BB962C8B-B14F-4D97-AF65-F5344CB8AC3E}">
        <p14:creationId xmlns:p14="http://schemas.microsoft.com/office/powerpoint/2010/main" val="156268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70425"/>
            <a:ext cx="8370643" cy="725222"/>
          </a:xfrm>
        </p:spPr>
        <p:txBody>
          <a:bodyPr lIns="91440" tIns="45720" rIns="91440" bIns="45720" anchor="t">
            <a:noAutofit/>
          </a:bodyPr>
          <a:lstStyle/>
          <a:p>
            <a:pPr defTabSz="685800">
              <a:spcBef>
                <a:spcPts val="750"/>
              </a:spcBef>
              <a:defRPr/>
            </a:pPr>
            <a:r>
              <a:rPr lang="en-US" sz="3200">
                <a:solidFill>
                  <a:srgbClr val="E7E6E6"/>
                </a:solidFill>
              </a:rPr>
              <a:t>Hadron Camera Payload Module</a:t>
            </a:r>
          </a:p>
        </p:txBody>
      </p:sp>
      <p:sp>
        <p:nvSpPr>
          <p:cNvPr id="2" name="Text Placeholder 1">
            <a:extLst>
              <a:ext uri="{FF2B5EF4-FFF2-40B4-BE49-F238E27FC236}">
                <a16:creationId xmlns:a16="http://schemas.microsoft.com/office/drawing/2014/main" id="{57543CD7-049D-B1A7-9A8F-7ACCB4287DB7}"/>
              </a:ext>
            </a:extLst>
          </p:cNvPr>
          <p:cNvSpPr>
            <a:spLocks noGrp="1"/>
          </p:cNvSpPr>
          <p:nvPr>
            <p:ph type="body" sz="quarter" idx="11"/>
          </p:nvPr>
        </p:nvSpPr>
        <p:spPr>
          <a:xfrm>
            <a:off x="669797" y="938757"/>
            <a:ext cx="8097977" cy="550129"/>
          </a:xfrm>
        </p:spPr>
        <p:txBody>
          <a:bodyPr lIns="91440" tIns="45720" rIns="91440" bIns="45720" anchor="t"/>
          <a:lstStyle/>
          <a:p>
            <a:r>
              <a:rPr lang="en-US" sz="2000"/>
              <a:t>The implementation of previous quarter design</a:t>
            </a:r>
            <a:endParaRPr lang="en-US"/>
          </a:p>
          <a:p>
            <a:pPr marL="857250" lvl="1" indent="-457200">
              <a:buFont typeface="Calibri"/>
              <a:buAutoNum type="arabicPeriod"/>
            </a:pPr>
            <a:endParaRPr lang="en-US" sz="1800"/>
          </a:p>
        </p:txBody>
      </p:sp>
      <p:pic>
        <p:nvPicPr>
          <p:cNvPr id="7" name="Picture 6" descr="A diagram of a computer network&#10;&#10;Description automatically generated">
            <a:extLst>
              <a:ext uri="{FF2B5EF4-FFF2-40B4-BE49-F238E27FC236}">
                <a16:creationId xmlns:a16="http://schemas.microsoft.com/office/drawing/2014/main" id="{2F4FFF5A-5B6A-15A0-27C2-FA5E73F2E354}"/>
              </a:ext>
            </a:extLst>
          </p:cNvPr>
          <p:cNvPicPr>
            <a:picLocks noChangeAspect="1"/>
          </p:cNvPicPr>
          <p:nvPr/>
        </p:nvPicPr>
        <p:blipFill>
          <a:blip r:embed="rId3"/>
          <a:stretch>
            <a:fillRect/>
          </a:stretch>
        </p:blipFill>
        <p:spPr>
          <a:xfrm>
            <a:off x="436691" y="1287999"/>
            <a:ext cx="2532733" cy="1526996"/>
          </a:xfrm>
          <a:prstGeom prst="rect">
            <a:avLst/>
          </a:prstGeom>
        </p:spPr>
      </p:pic>
      <p:pic>
        <p:nvPicPr>
          <p:cNvPr id="8" name="Picture 7" descr="A diagram of a machine&#10;&#10;Description automatically generated">
            <a:extLst>
              <a:ext uri="{FF2B5EF4-FFF2-40B4-BE49-F238E27FC236}">
                <a16:creationId xmlns:a16="http://schemas.microsoft.com/office/drawing/2014/main" id="{D4997B0E-108B-2F2B-A398-4A3B170B773E}"/>
              </a:ext>
            </a:extLst>
          </p:cNvPr>
          <p:cNvPicPr>
            <a:picLocks noChangeAspect="1"/>
          </p:cNvPicPr>
          <p:nvPr/>
        </p:nvPicPr>
        <p:blipFill>
          <a:blip r:embed="rId4"/>
          <a:stretch>
            <a:fillRect/>
          </a:stretch>
        </p:blipFill>
        <p:spPr>
          <a:xfrm>
            <a:off x="3987628" y="1415235"/>
            <a:ext cx="4572000" cy="2552443"/>
          </a:xfrm>
          <a:prstGeom prst="rect">
            <a:avLst/>
          </a:prstGeom>
        </p:spPr>
      </p:pic>
      <p:pic>
        <p:nvPicPr>
          <p:cNvPr id="9" name="Picture 8">
            <a:extLst>
              <a:ext uri="{FF2B5EF4-FFF2-40B4-BE49-F238E27FC236}">
                <a16:creationId xmlns:a16="http://schemas.microsoft.com/office/drawing/2014/main" id="{56184229-D8B2-5DB8-860C-BF3BEA618D7B}"/>
              </a:ext>
            </a:extLst>
          </p:cNvPr>
          <p:cNvPicPr>
            <a:picLocks noChangeAspect="1"/>
          </p:cNvPicPr>
          <p:nvPr/>
        </p:nvPicPr>
        <p:blipFill>
          <a:blip r:embed="rId5"/>
          <a:stretch>
            <a:fillRect/>
          </a:stretch>
        </p:blipFill>
        <p:spPr>
          <a:xfrm>
            <a:off x="1473801" y="3036140"/>
            <a:ext cx="3299733" cy="1865282"/>
          </a:xfrm>
          <a:prstGeom prst="rect">
            <a:avLst/>
          </a:prstGeom>
        </p:spPr>
      </p:pic>
    </p:spTree>
    <p:extLst>
      <p:ext uri="{BB962C8B-B14F-4D97-AF65-F5344CB8AC3E}">
        <p14:creationId xmlns:p14="http://schemas.microsoft.com/office/powerpoint/2010/main" val="117013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12314" y="-3796"/>
            <a:ext cx="7947585" cy="725222"/>
          </a:xfrm>
        </p:spPr>
        <p:txBody>
          <a:bodyPr lIns="91440" tIns="45720" rIns="91440" bIns="45720" anchor="t">
            <a:noAutofit/>
          </a:bodyPr>
          <a:lstStyle/>
          <a:p>
            <a:pPr defTabSz="685800">
              <a:spcBef>
                <a:spcPts val="750"/>
              </a:spcBef>
              <a:defRPr/>
            </a:pPr>
            <a:r>
              <a:rPr lang="en-US" sz="2400">
                <a:solidFill>
                  <a:srgbClr val="E7E6E6"/>
                </a:solidFill>
              </a:rPr>
              <a:t>Aurelia X4 Standard with the Camera Payload Module</a:t>
            </a:r>
          </a:p>
        </p:txBody>
      </p:sp>
      <p:pic>
        <p:nvPicPr>
          <p:cNvPr id="7" name="Picture 6" descr="A close-up of a computer&#10;&#10;Description automatically generated">
            <a:extLst>
              <a:ext uri="{FF2B5EF4-FFF2-40B4-BE49-F238E27FC236}">
                <a16:creationId xmlns:a16="http://schemas.microsoft.com/office/drawing/2014/main" id="{F0B67C1B-D232-4F57-ECB7-724DB66F936B}"/>
              </a:ext>
            </a:extLst>
          </p:cNvPr>
          <p:cNvPicPr>
            <a:picLocks noChangeAspect="1"/>
          </p:cNvPicPr>
          <p:nvPr/>
        </p:nvPicPr>
        <p:blipFill>
          <a:blip r:embed="rId2"/>
          <a:stretch>
            <a:fillRect/>
          </a:stretch>
        </p:blipFill>
        <p:spPr>
          <a:xfrm>
            <a:off x="0" y="1055455"/>
            <a:ext cx="8912679" cy="2957751"/>
          </a:xfrm>
          <a:prstGeom prst="rect">
            <a:avLst/>
          </a:prstGeom>
        </p:spPr>
      </p:pic>
    </p:spTree>
    <p:extLst>
      <p:ext uri="{BB962C8B-B14F-4D97-AF65-F5344CB8AC3E}">
        <p14:creationId xmlns:p14="http://schemas.microsoft.com/office/powerpoint/2010/main" val="3118225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p:txBody>
          <a:bodyPr/>
          <a:lstStyle/>
          <a:p>
            <a:pPr defTabSz="685800">
              <a:spcBef>
                <a:spcPts val="750"/>
              </a:spcBef>
              <a:defRPr/>
            </a:pPr>
            <a:r>
              <a:rPr lang="en-US" sz="4050">
                <a:solidFill>
                  <a:srgbClr val="E7E6E6"/>
                </a:solidFill>
              </a:rPr>
              <a:t>Binocular Vision Block Diagram</a:t>
            </a:r>
          </a:p>
        </p:txBody>
      </p:sp>
      <p:pic>
        <p:nvPicPr>
          <p:cNvPr id="5" name="Picture 4" descr="A diagram of a software algorithm&#10;&#10;Description automatically generated">
            <a:extLst>
              <a:ext uri="{FF2B5EF4-FFF2-40B4-BE49-F238E27FC236}">
                <a16:creationId xmlns:a16="http://schemas.microsoft.com/office/drawing/2014/main" id="{690CB3F3-3D49-6253-1783-05E561993968}"/>
              </a:ext>
            </a:extLst>
          </p:cNvPr>
          <p:cNvPicPr>
            <a:picLocks noChangeAspect="1"/>
          </p:cNvPicPr>
          <p:nvPr/>
        </p:nvPicPr>
        <p:blipFill>
          <a:blip r:embed="rId3"/>
          <a:stretch>
            <a:fillRect/>
          </a:stretch>
        </p:blipFill>
        <p:spPr>
          <a:xfrm>
            <a:off x="1276699" y="828727"/>
            <a:ext cx="6621597" cy="4151209"/>
          </a:xfrm>
          <a:prstGeom prst="rect">
            <a:avLst/>
          </a:prstGeom>
        </p:spPr>
      </p:pic>
    </p:spTree>
    <p:extLst>
      <p:ext uri="{BB962C8B-B14F-4D97-AF65-F5344CB8AC3E}">
        <p14:creationId xmlns:p14="http://schemas.microsoft.com/office/powerpoint/2010/main" val="115835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91209"/>
            <a:ext cx="8370643" cy="800099"/>
          </a:xfrm>
        </p:spPr>
        <p:txBody>
          <a:bodyPr lIns="91440" tIns="45720" rIns="91440" bIns="45720" anchor="t">
            <a:noAutofit/>
          </a:bodyPr>
          <a:lstStyle/>
          <a:p>
            <a:pPr defTabSz="685800">
              <a:spcBef>
                <a:spcPts val="750"/>
              </a:spcBef>
              <a:defRPr/>
            </a:pPr>
            <a:r>
              <a:rPr lang="en-US" sz="3200">
                <a:solidFill>
                  <a:srgbClr val="E7E6E6"/>
                </a:solidFill>
              </a:rPr>
              <a:t>Guided Super Resolution Algorithm</a:t>
            </a:r>
            <a:endParaRPr lang="en-US" sz="3200"/>
          </a:p>
        </p:txBody>
      </p:sp>
      <p:pic>
        <p:nvPicPr>
          <p:cNvPr id="2" name="Picture 1" descr="A close up of a infrared image&#10;&#10;Description automatically generated">
            <a:extLst>
              <a:ext uri="{FF2B5EF4-FFF2-40B4-BE49-F238E27FC236}">
                <a16:creationId xmlns:a16="http://schemas.microsoft.com/office/drawing/2014/main" id="{2F3939E5-BADD-C115-7092-D47B9722B93C}"/>
              </a:ext>
            </a:extLst>
          </p:cNvPr>
          <p:cNvPicPr>
            <a:picLocks noChangeAspect="1"/>
          </p:cNvPicPr>
          <p:nvPr/>
        </p:nvPicPr>
        <p:blipFill>
          <a:blip r:embed="rId3"/>
          <a:stretch>
            <a:fillRect/>
          </a:stretch>
        </p:blipFill>
        <p:spPr>
          <a:xfrm>
            <a:off x="4518500" y="890154"/>
            <a:ext cx="3857625" cy="3086100"/>
          </a:xfrm>
          <a:prstGeom prst="rect">
            <a:avLst/>
          </a:prstGeom>
        </p:spPr>
      </p:pic>
      <p:pic>
        <p:nvPicPr>
          <p:cNvPr id="4" name="Picture 3">
            <a:extLst>
              <a:ext uri="{FF2B5EF4-FFF2-40B4-BE49-F238E27FC236}">
                <a16:creationId xmlns:a16="http://schemas.microsoft.com/office/drawing/2014/main" id="{D162426E-F3D4-18D9-85B5-5C61CDAE3269}"/>
              </a:ext>
            </a:extLst>
          </p:cNvPr>
          <p:cNvPicPr>
            <a:picLocks noChangeAspect="1"/>
          </p:cNvPicPr>
          <p:nvPr/>
        </p:nvPicPr>
        <p:blipFill>
          <a:blip r:embed="rId4"/>
          <a:stretch>
            <a:fillRect/>
          </a:stretch>
        </p:blipFill>
        <p:spPr>
          <a:xfrm>
            <a:off x="547069" y="893247"/>
            <a:ext cx="3857625" cy="3086100"/>
          </a:xfrm>
          <a:prstGeom prst="rect">
            <a:avLst/>
          </a:prstGeom>
        </p:spPr>
      </p:pic>
    </p:spTree>
    <p:extLst>
      <p:ext uri="{BB962C8B-B14F-4D97-AF65-F5344CB8AC3E}">
        <p14:creationId xmlns:p14="http://schemas.microsoft.com/office/powerpoint/2010/main" val="308572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91209"/>
            <a:ext cx="8370643" cy="800099"/>
          </a:xfrm>
        </p:spPr>
        <p:txBody>
          <a:bodyPr lIns="91440" tIns="45720" rIns="91440" bIns="45720" anchor="t">
            <a:noAutofit/>
          </a:bodyPr>
          <a:lstStyle/>
          <a:p>
            <a:pPr defTabSz="685800">
              <a:spcBef>
                <a:spcPts val="750"/>
              </a:spcBef>
              <a:defRPr/>
            </a:pPr>
            <a:r>
              <a:rPr lang="en-US" sz="3200">
                <a:solidFill>
                  <a:srgbClr val="E7E6E6"/>
                </a:solidFill>
              </a:rPr>
              <a:t>Guided Super Resolution Algorithm</a:t>
            </a:r>
            <a:endParaRPr lang="en-US" sz="3200"/>
          </a:p>
        </p:txBody>
      </p:sp>
      <p:pic>
        <p:nvPicPr>
          <p:cNvPr id="2" name="Picture 1" descr="A close up of a infrared image&#10;&#10;Description automatically generated">
            <a:extLst>
              <a:ext uri="{FF2B5EF4-FFF2-40B4-BE49-F238E27FC236}">
                <a16:creationId xmlns:a16="http://schemas.microsoft.com/office/drawing/2014/main" id="{2F3939E5-BADD-C115-7092-D47B9722B93C}"/>
              </a:ext>
            </a:extLst>
          </p:cNvPr>
          <p:cNvPicPr>
            <a:picLocks noChangeAspect="1"/>
          </p:cNvPicPr>
          <p:nvPr/>
        </p:nvPicPr>
        <p:blipFill>
          <a:blip r:embed="rId3"/>
          <a:stretch>
            <a:fillRect/>
          </a:stretch>
        </p:blipFill>
        <p:spPr>
          <a:xfrm>
            <a:off x="3525179" y="896958"/>
            <a:ext cx="2190750" cy="1752600"/>
          </a:xfrm>
          <a:prstGeom prst="rect">
            <a:avLst/>
          </a:prstGeom>
        </p:spPr>
      </p:pic>
      <p:pic>
        <p:nvPicPr>
          <p:cNvPr id="5" name="Picture 4" descr="A brown and white polka dot fabric&#10;&#10;Description automatically generated">
            <a:extLst>
              <a:ext uri="{FF2B5EF4-FFF2-40B4-BE49-F238E27FC236}">
                <a16:creationId xmlns:a16="http://schemas.microsoft.com/office/drawing/2014/main" id="{64BF5382-8352-FC62-E098-E7BB400AD5A3}"/>
              </a:ext>
            </a:extLst>
          </p:cNvPr>
          <p:cNvPicPr>
            <a:picLocks noChangeAspect="1"/>
          </p:cNvPicPr>
          <p:nvPr/>
        </p:nvPicPr>
        <p:blipFill>
          <a:blip r:embed="rId4"/>
          <a:stretch>
            <a:fillRect/>
          </a:stretch>
        </p:blipFill>
        <p:spPr>
          <a:xfrm>
            <a:off x="3528333" y="2736396"/>
            <a:ext cx="2713265" cy="2031547"/>
          </a:xfrm>
          <a:prstGeom prst="rect">
            <a:avLst/>
          </a:prstGeom>
        </p:spPr>
      </p:pic>
      <p:pic>
        <p:nvPicPr>
          <p:cNvPr id="6" name="Picture 5" descr="Hadron 640 Series - High Performance, Dual Thermal and Visible OEM Camera  Module | Teledyne FLIR">
            <a:extLst>
              <a:ext uri="{FF2B5EF4-FFF2-40B4-BE49-F238E27FC236}">
                <a16:creationId xmlns:a16="http://schemas.microsoft.com/office/drawing/2014/main" id="{BDB1787F-AF6B-26F6-8D92-4408D088A9B0}"/>
              </a:ext>
            </a:extLst>
          </p:cNvPr>
          <p:cNvPicPr>
            <a:picLocks noChangeAspect="1"/>
          </p:cNvPicPr>
          <p:nvPr/>
        </p:nvPicPr>
        <p:blipFill>
          <a:blip r:embed="rId5"/>
          <a:stretch>
            <a:fillRect/>
          </a:stretch>
        </p:blipFill>
        <p:spPr>
          <a:xfrm>
            <a:off x="-174172" y="898072"/>
            <a:ext cx="2743200" cy="2857500"/>
          </a:xfrm>
          <a:prstGeom prst="rect">
            <a:avLst/>
          </a:prstGeom>
        </p:spPr>
      </p:pic>
      <p:cxnSp>
        <p:nvCxnSpPr>
          <p:cNvPr id="7" name="Straight Arrow Connector 6">
            <a:extLst>
              <a:ext uri="{FF2B5EF4-FFF2-40B4-BE49-F238E27FC236}">
                <a16:creationId xmlns:a16="http://schemas.microsoft.com/office/drawing/2014/main" id="{F8EF2FA4-9305-7B6D-230E-D4272639E694}"/>
              </a:ext>
            </a:extLst>
          </p:cNvPr>
          <p:cNvCxnSpPr/>
          <p:nvPr/>
        </p:nvCxnSpPr>
        <p:spPr>
          <a:xfrm flipH="1">
            <a:off x="1110342" y="1386569"/>
            <a:ext cx="2201635" cy="914400"/>
          </a:xfrm>
          <a:prstGeom prst="straightConnector1">
            <a:avLst/>
          </a:prstGeom>
          <a:ln>
            <a:solidFill>
              <a:schemeClr val="accent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8B7AF81-B2EF-407A-491D-5B232ED903A9}"/>
              </a:ext>
            </a:extLst>
          </p:cNvPr>
          <p:cNvCxnSpPr>
            <a:cxnSpLocks/>
          </p:cNvCxnSpPr>
          <p:nvPr/>
        </p:nvCxnSpPr>
        <p:spPr>
          <a:xfrm flipH="1" flipV="1">
            <a:off x="906235" y="2947308"/>
            <a:ext cx="2358117" cy="555171"/>
          </a:xfrm>
          <a:prstGeom prst="straightConnector1">
            <a:avLst/>
          </a:prstGeom>
          <a:ln>
            <a:solidFill>
              <a:schemeClr val="accent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0" name="Text Placeholder 1">
            <a:extLst>
              <a:ext uri="{FF2B5EF4-FFF2-40B4-BE49-F238E27FC236}">
                <a16:creationId xmlns:a16="http://schemas.microsoft.com/office/drawing/2014/main" id="{59894E7B-97A1-9C94-6410-AF952D54CB72}"/>
              </a:ext>
            </a:extLst>
          </p:cNvPr>
          <p:cNvSpPr>
            <a:spLocks noGrp="1"/>
          </p:cNvSpPr>
          <p:nvPr>
            <p:ph type="body" sz="quarter" idx="11"/>
          </p:nvPr>
        </p:nvSpPr>
        <p:spPr>
          <a:xfrm>
            <a:off x="5864038" y="1128373"/>
            <a:ext cx="1770046" cy="1283516"/>
          </a:xfrm>
        </p:spPr>
        <p:txBody>
          <a:bodyPr lIns="91440" tIns="45720" rIns="91440" bIns="45720" anchor="t"/>
          <a:lstStyle/>
          <a:p>
            <a:pPr marL="0" indent="0">
              <a:buNone/>
            </a:pPr>
            <a:r>
              <a:rPr lang="en-US" sz="1600"/>
              <a:t>VGA (640x512)</a:t>
            </a:r>
          </a:p>
          <a:p>
            <a:pPr marL="0" indent="0">
              <a:buNone/>
            </a:pPr>
            <a:r>
              <a:rPr lang="en-US" sz="1600"/>
              <a:t>1 channel</a:t>
            </a:r>
            <a:br>
              <a:rPr lang="en-US" sz="1600"/>
            </a:br>
            <a:r>
              <a:rPr lang="en-US" sz="1600"/>
              <a:t>16 bits</a:t>
            </a:r>
          </a:p>
          <a:p>
            <a:pPr marL="0" indent="0">
              <a:buNone/>
            </a:pPr>
            <a:r>
              <a:rPr lang="en-US" sz="1600"/>
              <a:t>± 345 kB</a:t>
            </a:r>
          </a:p>
        </p:txBody>
      </p:sp>
      <p:sp>
        <p:nvSpPr>
          <p:cNvPr id="12" name="Text Placeholder 1">
            <a:extLst>
              <a:ext uri="{FF2B5EF4-FFF2-40B4-BE49-F238E27FC236}">
                <a16:creationId xmlns:a16="http://schemas.microsoft.com/office/drawing/2014/main" id="{D7CA4B30-662E-1EC7-116D-CAA67734558E}"/>
              </a:ext>
            </a:extLst>
          </p:cNvPr>
          <p:cNvSpPr txBox="1">
            <a:spLocks/>
          </p:cNvSpPr>
          <p:nvPr/>
        </p:nvSpPr>
        <p:spPr>
          <a:xfrm>
            <a:off x="6390634" y="3362665"/>
            <a:ext cx="2171456" cy="1276713"/>
          </a:xfrm>
          <a:prstGeom prst="rect">
            <a:avLst/>
          </a:prstGeom>
        </p:spPr>
        <p:txBody>
          <a:bodyPr lIns="91440" tIns="45720" rIns="91440" bIns="45720" anchor="t"/>
          <a:lstStyle>
            <a:lvl1pPr marL="342900" indent="-342900" algn="l" defTabSz="457200" rtl="0" eaLnBrk="1" latinLnBrk="0" hangingPunct="1">
              <a:spcBef>
                <a:spcPct val="20000"/>
              </a:spcBef>
              <a:buFont typeface="Lucida Grande"/>
              <a:buChar char="&gt;"/>
              <a:defRPr sz="2400" b="0" i="0" kern="1200" baseline="0">
                <a:solidFill>
                  <a:srgbClr val="005F83"/>
                </a:solidFill>
                <a:latin typeface="Orgon Slab Light"/>
                <a:ea typeface="+mn-ea"/>
                <a:cs typeface="Orgon Slab Light"/>
              </a:defRPr>
            </a:lvl1pPr>
            <a:lvl2pPr marL="742950" indent="-285750" algn="l" defTabSz="457200" rtl="0" eaLnBrk="1" latinLnBrk="0" hangingPunct="1">
              <a:spcBef>
                <a:spcPct val="20000"/>
              </a:spcBef>
              <a:buFont typeface="Arial"/>
              <a:buChar char="–"/>
              <a:defRPr sz="2000" b="0" i="0" kern="1200" baseline="0">
                <a:solidFill>
                  <a:srgbClr val="005F83"/>
                </a:solidFill>
                <a:latin typeface="Orgon Slab Light"/>
                <a:ea typeface="+mn-ea"/>
                <a:cs typeface="Orgon Slab Light"/>
              </a:defRPr>
            </a:lvl2pPr>
            <a:lvl3pPr marL="1143000" indent="-228600" algn="l" defTabSz="457200" rtl="0" eaLnBrk="1" latinLnBrk="0" hangingPunct="1">
              <a:spcBef>
                <a:spcPct val="20000"/>
              </a:spcBef>
              <a:buSzPct val="100000"/>
              <a:buFont typeface="Lucida Grande"/>
              <a:buChar char="&gt;"/>
              <a:defRPr sz="1800" b="0" i="0" kern="1200" baseline="0">
                <a:solidFill>
                  <a:srgbClr val="005F83"/>
                </a:solidFill>
                <a:latin typeface="Orgon Slab Light"/>
                <a:ea typeface="+mn-ea"/>
                <a:cs typeface="Orgon Slab Light"/>
              </a:defRPr>
            </a:lvl3pPr>
            <a:lvl4pPr marL="1600200" indent="-228600" algn="l" defTabSz="457200" rtl="0" eaLnBrk="1" latinLnBrk="0" hangingPunct="1">
              <a:spcBef>
                <a:spcPct val="20000"/>
              </a:spcBef>
              <a:buFont typeface="Arial"/>
              <a:buChar char="–"/>
              <a:defRPr sz="1600" b="0" i="0" kern="1200" baseline="0">
                <a:solidFill>
                  <a:srgbClr val="005F83"/>
                </a:solidFill>
                <a:latin typeface="Orgon Slab Light"/>
                <a:ea typeface="+mn-ea"/>
                <a:cs typeface="Orgon Slab Light"/>
              </a:defRPr>
            </a:lvl4pPr>
            <a:lvl5pPr marL="2057400" indent="-228600" algn="l" defTabSz="457200" rtl="0" eaLnBrk="1" latinLnBrk="0" hangingPunct="1">
              <a:spcBef>
                <a:spcPct val="20000"/>
              </a:spcBef>
              <a:buFont typeface="Lucida Grande"/>
              <a:buChar char="&gt;"/>
              <a:defRPr sz="1400" b="0" i="0" kern="1200" baseline="0">
                <a:solidFill>
                  <a:srgbClr val="005F83"/>
                </a:solidFill>
                <a:latin typeface="Orgon Slab Light"/>
                <a:ea typeface="+mn-ea"/>
                <a:cs typeface="Orgon Slab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1600" dirty="0"/>
              <a:t>20MP (5248x3936)</a:t>
            </a:r>
          </a:p>
          <a:p>
            <a:pPr marL="0" indent="0">
              <a:buNone/>
            </a:pPr>
            <a:r>
              <a:rPr lang="en-US" sz="1600" dirty="0"/>
              <a:t>3 channels RGB</a:t>
            </a:r>
            <a:br>
              <a:rPr lang="en-US" sz="1600" dirty="0"/>
            </a:br>
            <a:r>
              <a:rPr lang="en-US" sz="1600" dirty="0"/>
              <a:t>8 bits</a:t>
            </a:r>
          </a:p>
          <a:p>
            <a:pPr marL="0" indent="0">
              <a:buNone/>
            </a:pPr>
            <a:r>
              <a:rPr lang="en-US" sz="1600" dirty="0"/>
              <a:t>± 37 MB</a:t>
            </a:r>
          </a:p>
          <a:p>
            <a:pPr marL="0" indent="0">
              <a:buNone/>
            </a:pPr>
            <a:endParaRPr lang="en-US" sz="1600"/>
          </a:p>
          <a:p>
            <a:pPr marL="0" indent="0">
              <a:buNone/>
            </a:pPr>
            <a:endParaRPr lang="en-US" sz="1600"/>
          </a:p>
          <a:p>
            <a:pPr marL="0" indent="0">
              <a:buNone/>
            </a:pPr>
            <a:endParaRPr lang="en-US" sz="1600"/>
          </a:p>
        </p:txBody>
      </p:sp>
    </p:spTree>
    <p:extLst>
      <p:ext uri="{BB962C8B-B14F-4D97-AF65-F5344CB8AC3E}">
        <p14:creationId xmlns:p14="http://schemas.microsoft.com/office/powerpoint/2010/main" val="941941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p:txBody>
          <a:bodyPr/>
          <a:lstStyle/>
          <a:p>
            <a:pPr defTabSz="685800">
              <a:spcBef>
                <a:spcPts val="750"/>
              </a:spcBef>
              <a:defRPr/>
            </a:pPr>
            <a:r>
              <a:rPr lang="en-US" sz="4000">
                <a:solidFill>
                  <a:srgbClr val="E7E6E6"/>
                </a:solidFill>
              </a:rPr>
              <a:t>The Guided Super Resolution Algorithm</a:t>
            </a:r>
          </a:p>
        </p:txBody>
      </p:sp>
      <p:pic>
        <p:nvPicPr>
          <p:cNvPr id="16" name="Picture 15">
            <a:extLst>
              <a:ext uri="{FF2B5EF4-FFF2-40B4-BE49-F238E27FC236}">
                <a16:creationId xmlns:a16="http://schemas.microsoft.com/office/drawing/2014/main" id="{BA6AF6F7-06DA-9F22-3DDF-EE7F8EB7D7B0}"/>
              </a:ext>
            </a:extLst>
          </p:cNvPr>
          <p:cNvPicPr>
            <a:picLocks noChangeAspect="1"/>
          </p:cNvPicPr>
          <p:nvPr/>
        </p:nvPicPr>
        <p:blipFill>
          <a:blip r:embed="rId2"/>
          <a:stretch>
            <a:fillRect/>
          </a:stretch>
        </p:blipFill>
        <p:spPr>
          <a:xfrm>
            <a:off x="3402897" y="915912"/>
            <a:ext cx="1631277" cy="1239244"/>
          </a:xfrm>
          <a:prstGeom prst="rect">
            <a:avLst/>
          </a:prstGeom>
        </p:spPr>
      </p:pic>
      <p:pic>
        <p:nvPicPr>
          <p:cNvPr id="14" name="Picture 13">
            <a:extLst>
              <a:ext uri="{FF2B5EF4-FFF2-40B4-BE49-F238E27FC236}">
                <a16:creationId xmlns:a16="http://schemas.microsoft.com/office/drawing/2014/main" id="{E7D03E56-C11F-DA31-E83D-557274DFAA8F}"/>
              </a:ext>
            </a:extLst>
          </p:cNvPr>
          <p:cNvPicPr>
            <a:picLocks noChangeAspect="1"/>
          </p:cNvPicPr>
          <p:nvPr/>
        </p:nvPicPr>
        <p:blipFill>
          <a:blip r:embed="rId3"/>
          <a:stretch>
            <a:fillRect/>
          </a:stretch>
        </p:blipFill>
        <p:spPr>
          <a:xfrm>
            <a:off x="5003438" y="1102048"/>
            <a:ext cx="1282472" cy="922480"/>
          </a:xfrm>
          <a:prstGeom prst="rect">
            <a:avLst/>
          </a:prstGeom>
        </p:spPr>
      </p:pic>
      <p:pic>
        <p:nvPicPr>
          <p:cNvPr id="6" name="Picture 5" descr="A diagram of a system&#10;&#10;Description automatically generated">
            <a:extLst>
              <a:ext uri="{FF2B5EF4-FFF2-40B4-BE49-F238E27FC236}">
                <a16:creationId xmlns:a16="http://schemas.microsoft.com/office/drawing/2014/main" id="{03EE6645-08DA-A07A-794B-A40C2ACD961B}"/>
              </a:ext>
            </a:extLst>
          </p:cNvPr>
          <p:cNvPicPr>
            <a:picLocks noChangeAspect="1"/>
          </p:cNvPicPr>
          <p:nvPr/>
        </p:nvPicPr>
        <p:blipFill>
          <a:blip r:embed="rId4"/>
          <a:stretch>
            <a:fillRect/>
          </a:stretch>
        </p:blipFill>
        <p:spPr>
          <a:xfrm>
            <a:off x="1492026" y="853920"/>
            <a:ext cx="6218672" cy="4052251"/>
          </a:xfrm>
          <a:prstGeom prst="rect">
            <a:avLst/>
          </a:prstGeom>
        </p:spPr>
      </p:pic>
    </p:spTree>
    <p:extLst>
      <p:ext uri="{BB962C8B-B14F-4D97-AF65-F5344CB8AC3E}">
        <p14:creationId xmlns:p14="http://schemas.microsoft.com/office/powerpoint/2010/main" val="315329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91209"/>
            <a:ext cx="8370643" cy="800099"/>
          </a:xfrm>
        </p:spPr>
        <p:txBody>
          <a:bodyPr lIns="91440" tIns="45720" rIns="91440" bIns="45720" anchor="t">
            <a:noAutofit/>
          </a:bodyPr>
          <a:lstStyle/>
          <a:p>
            <a:pPr defTabSz="685800">
              <a:spcBef>
                <a:spcPts val="750"/>
              </a:spcBef>
              <a:defRPr/>
            </a:pPr>
            <a:r>
              <a:rPr lang="en-US" sz="3200">
                <a:solidFill>
                  <a:srgbClr val="E7E6E6"/>
                </a:solidFill>
              </a:rPr>
              <a:t>Binocular Depth Prediction Algorithm</a:t>
            </a:r>
            <a:endParaRPr lang="en-US"/>
          </a:p>
        </p:txBody>
      </p:sp>
      <p:pic>
        <p:nvPicPr>
          <p:cNvPr id="5" name="Picture 4" descr="A person wearing sunglasses and making hand gestures&#10;&#10;Description automatically generated">
            <a:extLst>
              <a:ext uri="{FF2B5EF4-FFF2-40B4-BE49-F238E27FC236}">
                <a16:creationId xmlns:a16="http://schemas.microsoft.com/office/drawing/2014/main" id="{A7B6AED8-07C9-3F52-05A7-ED668833B6B4}"/>
              </a:ext>
            </a:extLst>
          </p:cNvPr>
          <p:cNvPicPr>
            <a:picLocks noChangeAspect="1"/>
          </p:cNvPicPr>
          <p:nvPr/>
        </p:nvPicPr>
        <p:blipFill>
          <a:blip r:embed="rId3"/>
          <a:stretch>
            <a:fillRect/>
          </a:stretch>
        </p:blipFill>
        <p:spPr>
          <a:xfrm>
            <a:off x="491713" y="895982"/>
            <a:ext cx="8225517" cy="3835206"/>
          </a:xfrm>
          <a:prstGeom prst="rect">
            <a:avLst/>
          </a:prstGeom>
        </p:spPr>
      </p:pic>
    </p:spTree>
    <p:extLst>
      <p:ext uri="{BB962C8B-B14F-4D97-AF65-F5344CB8AC3E}">
        <p14:creationId xmlns:p14="http://schemas.microsoft.com/office/powerpoint/2010/main" val="1936349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91209"/>
            <a:ext cx="8370643" cy="800099"/>
          </a:xfrm>
        </p:spPr>
        <p:txBody>
          <a:bodyPr lIns="91440" tIns="45720" rIns="91440" bIns="45720" anchor="t">
            <a:noAutofit/>
          </a:bodyPr>
          <a:lstStyle/>
          <a:p>
            <a:pPr defTabSz="685800">
              <a:spcBef>
                <a:spcPts val="750"/>
              </a:spcBef>
              <a:defRPr/>
            </a:pPr>
            <a:r>
              <a:rPr lang="en-US" sz="3200">
                <a:solidFill>
                  <a:srgbClr val="E7E6E6"/>
                </a:solidFill>
              </a:rPr>
              <a:t>Binocular Depth Prediction Algorithm</a:t>
            </a:r>
            <a:endParaRPr lang="en-US"/>
          </a:p>
        </p:txBody>
      </p:sp>
      <p:pic>
        <p:nvPicPr>
          <p:cNvPr id="8" name="Picture 7" descr="A fence with a white fence and a white fence&#10;&#10;Description automatically generated">
            <a:extLst>
              <a:ext uri="{FF2B5EF4-FFF2-40B4-BE49-F238E27FC236}">
                <a16:creationId xmlns:a16="http://schemas.microsoft.com/office/drawing/2014/main" id="{BC57BA72-C9FC-EA37-7039-0B49F27B7A30}"/>
              </a:ext>
            </a:extLst>
          </p:cNvPr>
          <p:cNvPicPr>
            <a:picLocks noChangeAspect="1"/>
          </p:cNvPicPr>
          <p:nvPr/>
        </p:nvPicPr>
        <p:blipFill>
          <a:blip r:embed="rId3"/>
          <a:stretch>
            <a:fillRect/>
          </a:stretch>
        </p:blipFill>
        <p:spPr>
          <a:xfrm>
            <a:off x="4880643" y="1023550"/>
            <a:ext cx="3857625" cy="3086100"/>
          </a:xfrm>
          <a:prstGeom prst="rect">
            <a:avLst/>
          </a:prstGeom>
        </p:spPr>
      </p:pic>
      <p:pic>
        <p:nvPicPr>
          <p:cNvPr id="9" name="Picture 8" descr="A fence with a white fence and a white fence&#10;&#10;Description automatically generated">
            <a:extLst>
              <a:ext uri="{FF2B5EF4-FFF2-40B4-BE49-F238E27FC236}">
                <a16:creationId xmlns:a16="http://schemas.microsoft.com/office/drawing/2014/main" id="{85FA5F8F-9D89-D621-6C4E-06EABEBDE67C}"/>
              </a:ext>
            </a:extLst>
          </p:cNvPr>
          <p:cNvPicPr>
            <a:picLocks noChangeAspect="1"/>
          </p:cNvPicPr>
          <p:nvPr/>
        </p:nvPicPr>
        <p:blipFill>
          <a:blip r:embed="rId4"/>
          <a:stretch>
            <a:fillRect/>
          </a:stretch>
        </p:blipFill>
        <p:spPr>
          <a:xfrm>
            <a:off x="874443" y="1031091"/>
            <a:ext cx="3857625" cy="3086100"/>
          </a:xfrm>
          <a:prstGeom prst="rect">
            <a:avLst/>
          </a:prstGeom>
        </p:spPr>
      </p:pic>
    </p:spTree>
    <p:extLst>
      <p:ext uri="{BB962C8B-B14F-4D97-AF65-F5344CB8AC3E}">
        <p14:creationId xmlns:p14="http://schemas.microsoft.com/office/powerpoint/2010/main" val="132119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453FA62-F81E-6FAA-03B1-765DAE8E71ED}"/>
              </a:ext>
            </a:extLst>
          </p:cNvPr>
          <p:cNvSpPr>
            <a:spLocks noGrp="1"/>
          </p:cNvSpPr>
          <p:nvPr>
            <p:ph type="body" sz="quarter" idx="10"/>
          </p:nvPr>
        </p:nvSpPr>
        <p:spPr/>
        <p:txBody>
          <a:bodyPr/>
          <a:lstStyle/>
          <a:p>
            <a:r>
              <a:rPr lang="en-US" dirty="0"/>
              <a:t>Administrative</a:t>
            </a:r>
          </a:p>
        </p:txBody>
      </p:sp>
      <p:graphicFrame>
        <p:nvGraphicFramePr>
          <p:cNvPr id="4" name="Table 3">
            <a:extLst>
              <a:ext uri="{FF2B5EF4-FFF2-40B4-BE49-F238E27FC236}">
                <a16:creationId xmlns:a16="http://schemas.microsoft.com/office/drawing/2014/main" id="{C0698641-B665-EDF9-2FBF-E5AACDBCB362}"/>
              </a:ext>
            </a:extLst>
          </p:cNvPr>
          <p:cNvGraphicFramePr>
            <a:graphicFrameLocks noGrp="1"/>
          </p:cNvGraphicFramePr>
          <p:nvPr>
            <p:extLst>
              <p:ext uri="{D42A27DB-BD31-4B8C-83A1-F6EECF244321}">
                <p14:modId xmlns:p14="http://schemas.microsoft.com/office/powerpoint/2010/main" val="1802106373"/>
              </p:ext>
            </p:extLst>
          </p:nvPr>
        </p:nvGraphicFramePr>
        <p:xfrm>
          <a:off x="1059436" y="1136641"/>
          <a:ext cx="7389075" cy="2870218"/>
        </p:xfrm>
        <a:graphic>
          <a:graphicData uri="http://schemas.openxmlformats.org/drawingml/2006/table">
            <a:tbl>
              <a:tblPr firstRow="1" firstCol="1" bandRow="1">
                <a:tableStyleId>{5C22544A-7EE6-4342-B048-85BDC9FD1C3A}</a:tableStyleId>
              </a:tblPr>
              <a:tblGrid>
                <a:gridCol w="2834973">
                  <a:extLst>
                    <a:ext uri="{9D8B030D-6E8A-4147-A177-3AD203B41FA5}">
                      <a16:colId xmlns:a16="http://schemas.microsoft.com/office/drawing/2014/main" val="2689611526"/>
                    </a:ext>
                  </a:extLst>
                </a:gridCol>
                <a:gridCol w="4554102">
                  <a:extLst>
                    <a:ext uri="{9D8B030D-6E8A-4147-A177-3AD203B41FA5}">
                      <a16:colId xmlns:a16="http://schemas.microsoft.com/office/drawing/2014/main" val="2325184377"/>
                    </a:ext>
                  </a:extLst>
                </a:gridCol>
              </a:tblGrid>
              <a:tr h="459808">
                <a:tc>
                  <a:txBody>
                    <a:bodyPr/>
                    <a:lstStyle/>
                    <a:p>
                      <a:pPr marL="0" marR="0" algn="r">
                        <a:lnSpc>
                          <a:spcPct val="115000"/>
                        </a:lnSpc>
                        <a:spcBef>
                          <a:spcPts val="0"/>
                        </a:spcBef>
                        <a:spcAft>
                          <a:spcPts val="0"/>
                        </a:spcAft>
                      </a:pPr>
                      <a:r>
                        <a:rPr lang="en-US" sz="2000" dirty="0">
                          <a:solidFill>
                            <a:srgbClr val="005F83"/>
                          </a:solidFill>
                          <a:effectLst/>
                        </a:rPr>
                        <a:t>Cooperative Agreement # </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15000"/>
                        </a:lnSpc>
                        <a:spcBef>
                          <a:spcPts val="0"/>
                        </a:spcBef>
                        <a:spcAft>
                          <a:spcPts val="0"/>
                        </a:spcAft>
                      </a:pPr>
                      <a:r>
                        <a:rPr lang="en-US" sz="2000" dirty="0">
                          <a:solidFill>
                            <a:srgbClr val="005F83"/>
                          </a:solidFill>
                          <a:effectLst/>
                        </a:rPr>
                        <a:t> W911NF-22-2-0209</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236269001"/>
                  </a:ext>
                </a:extLst>
              </a:tr>
              <a:tr h="459808">
                <a:tc>
                  <a:txBody>
                    <a:bodyPr/>
                    <a:lstStyle/>
                    <a:p>
                      <a:pPr marL="0" marR="0" algn="r">
                        <a:lnSpc>
                          <a:spcPct val="115000"/>
                        </a:lnSpc>
                        <a:spcBef>
                          <a:spcPts val="0"/>
                        </a:spcBef>
                        <a:spcAft>
                          <a:spcPts val="0"/>
                        </a:spcAft>
                      </a:pPr>
                      <a:r>
                        <a:rPr lang="en-US" sz="2000" dirty="0">
                          <a:solidFill>
                            <a:srgbClr val="005F83"/>
                          </a:solidFill>
                          <a:effectLst/>
                        </a:rPr>
                        <a:t>Project Title:</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15000"/>
                        </a:lnSpc>
                        <a:spcBef>
                          <a:spcPts val="0"/>
                        </a:spcBef>
                        <a:spcAft>
                          <a:spcPts val="0"/>
                        </a:spcAft>
                      </a:pPr>
                      <a:r>
                        <a:rPr lang="en-US" sz="2000" dirty="0">
                          <a:solidFill>
                            <a:srgbClr val="005F83"/>
                          </a:solidFill>
                          <a:effectLst/>
                        </a:rPr>
                        <a:t> AI-Enhanced Infrared Analysis for Lethality, Survivability, Effectiveness and Integrated Performance</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022843097"/>
                  </a:ext>
                </a:extLst>
              </a:tr>
              <a:tr h="459808">
                <a:tc>
                  <a:txBody>
                    <a:bodyPr/>
                    <a:lstStyle/>
                    <a:p>
                      <a:pPr marL="0" marR="0" algn="r">
                        <a:lnSpc>
                          <a:spcPct val="115000"/>
                        </a:lnSpc>
                        <a:spcBef>
                          <a:spcPts val="0"/>
                        </a:spcBef>
                        <a:spcAft>
                          <a:spcPts val="0"/>
                        </a:spcAft>
                      </a:pPr>
                      <a:r>
                        <a:rPr lang="en-US" sz="2000" dirty="0">
                          <a:solidFill>
                            <a:srgbClr val="005F83"/>
                          </a:solidFill>
                          <a:effectLst/>
                        </a:rPr>
                        <a:t>Principal Investigator:</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15000"/>
                        </a:lnSpc>
                        <a:spcBef>
                          <a:spcPts val="0"/>
                        </a:spcBef>
                        <a:spcAft>
                          <a:spcPts val="0"/>
                        </a:spcAft>
                      </a:pPr>
                      <a:r>
                        <a:rPr lang="en-US" sz="2000" dirty="0">
                          <a:solidFill>
                            <a:srgbClr val="005F83"/>
                          </a:solidFill>
                          <a:effectLst/>
                        </a:rPr>
                        <a:t>Dr. Donald C. Wunsch II </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894118968"/>
                  </a:ext>
                </a:extLst>
              </a:tr>
              <a:tr h="459808">
                <a:tc>
                  <a:txBody>
                    <a:bodyPr/>
                    <a:lstStyle/>
                    <a:p>
                      <a:pPr marL="0" marR="0" algn="ctr" defTabSz="457200" rtl="0" eaLnBrk="1" latinLnBrk="0" hangingPunct="1">
                        <a:lnSpc>
                          <a:spcPct val="115000"/>
                        </a:lnSpc>
                        <a:spcBef>
                          <a:spcPts val="0"/>
                        </a:spcBef>
                        <a:spcAft>
                          <a:spcPts val="0"/>
                        </a:spcAft>
                      </a:pPr>
                      <a:r>
                        <a:rPr lang="en-US" sz="2000" kern="1200" dirty="0">
                          <a:solidFill>
                            <a:srgbClr val="005F83"/>
                          </a:solidFill>
                          <a:effectLst/>
                          <a:latin typeface="+mn-lt"/>
                          <a:ea typeface="+mn-ea"/>
                          <a:cs typeface="+mn-cs"/>
                        </a:rPr>
                        <a:t>Co-Investigator(s):</a:t>
                      </a:r>
                    </a:p>
                  </a:txBody>
                  <a:tcPr marL="68580" marR="68580" marT="0" marB="0">
                    <a:noFill/>
                  </a:tcPr>
                </a:tc>
                <a:tc>
                  <a:txBody>
                    <a:bodyPr/>
                    <a:lstStyle/>
                    <a:p>
                      <a:pPr marL="0" marR="0" algn="l" defTabSz="457200" rtl="0" eaLnBrk="1" latinLnBrk="0" hangingPunct="1">
                        <a:lnSpc>
                          <a:spcPct val="115000"/>
                        </a:lnSpc>
                        <a:spcBef>
                          <a:spcPts val="0"/>
                        </a:spcBef>
                        <a:spcAft>
                          <a:spcPts val="0"/>
                        </a:spcAft>
                      </a:pPr>
                      <a:r>
                        <a:rPr lang="en-US" sz="2000" kern="1200" dirty="0">
                          <a:solidFill>
                            <a:srgbClr val="005F83"/>
                          </a:solidFill>
                          <a:effectLst/>
                          <a:latin typeface="+mn-lt"/>
                          <a:ea typeface="+mn-ea"/>
                          <a:cs typeface="+mn-cs"/>
                        </a:rPr>
                        <a:t> Dr. Daniel Shank</a:t>
                      </a:r>
                    </a:p>
                  </a:txBody>
                  <a:tcPr marL="68580" marR="68580" marT="0" marB="0">
                    <a:noFill/>
                  </a:tcPr>
                </a:tc>
                <a:extLst>
                  <a:ext uri="{0D108BD9-81ED-4DB2-BD59-A6C34878D82A}">
                    <a16:rowId xmlns:a16="http://schemas.microsoft.com/office/drawing/2014/main" val="4165311801"/>
                  </a:ext>
                </a:extLst>
              </a:tr>
              <a:tr h="459808">
                <a:tc>
                  <a:txBody>
                    <a:bodyPr/>
                    <a:lstStyle/>
                    <a:p>
                      <a:pPr marL="0" marR="0" algn="r">
                        <a:lnSpc>
                          <a:spcPct val="115000"/>
                        </a:lnSpc>
                        <a:spcBef>
                          <a:spcPts val="0"/>
                        </a:spcBef>
                        <a:spcAft>
                          <a:spcPts val="0"/>
                        </a:spcAft>
                      </a:pPr>
                      <a:r>
                        <a:rPr lang="en-US" sz="2000" dirty="0">
                          <a:solidFill>
                            <a:srgbClr val="005F83"/>
                          </a:solidFill>
                          <a:effectLst/>
                        </a:rPr>
                        <a:t>Period of Report:</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tc>
                  <a:txBody>
                    <a:bodyPr/>
                    <a:lstStyle/>
                    <a:p>
                      <a:pPr marL="0" marR="0">
                        <a:lnSpc>
                          <a:spcPct val="115000"/>
                        </a:lnSpc>
                        <a:spcBef>
                          <a:spcPts val="0"/>
                        </a:spcBef>
                        <a:spcAft>
                          <a:spcPts val="0"/>
                        </a:spcAft>
                      </a:pPr>
                      <a:r>
                        <a:rPr lang="en-US" sz="2000" dirty="0">
                          <a:solidFill>
                            <a:srgbClr val="005F83"/>
                          </a:solidFill>
                          <a:effectLst/>
                        </a:rPr>
                        <a:t>1 October 2022 – 30 September 2024</a:t>
                      </a:r>
                      <a:endParaRPr lang="en-US" sz="2000" dirty="0">
                        <a:solidFill>
                          <a:srgbClr val="005F83"/>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749061198"/>
                  </a:ext>
                </a:extLst>
              </a:tr>
            </a:tbl>
          </a:graphicData>
        </a:graphic>
      </p:graphicFrame>
    </p:spTree>
    <p:extLst>
      <p:ext uri="{BB962C8B-B14F-4D97-AF65-F5344CB8AC3E}">
        <p14:creationId xmlns:p14="http://schemas.microsoft.com/office/powerpoint/2010/main" val="230481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A8A40A-426D-4B1D-72B9-33B4CEABAD1F}"/>
              </a:ext>
            </a:extLst>
          </p:cNvPr>
          <p:cNvSpPr>
            <a:spLocks noGrp="1"/>
          </p:cNvSpPr>
          <p:nvPr>
            <p:ph type="body" sz="quarter" idx="10"/>
          </p:nvPr>
        </p:nvSpPr>
        <p:spPr>
          <a:xfrm>
            <a:off x="493957" y="41729"/>
            <a:ext cx="8370643" cy="800099"/>
          </a:xfrm>
        </p:spPr>
        <p:txBody>
          <a:bodyPr lIns="91440" tIns="45720" rIns="91440" bIns="45720" anchor="t">
            <a:noAutofit/>
          </a:bodyPr>
          <a:lstStyle/>
          <a:p>
            <a:pPr defTabSz="685800">
              <a:spcBef>
                <a:spcPts val="750"/>
              </a:spcBef>
              <a:defRPr/>
            </a:pPr>
            <a:r>
              <a:rPr lang="en-US" sz="4050">
                <a:solidFill>
                  <a:srgbClr val="E7E6E6"/>
                </a:solidFill>
              </a:rPr>
              <a:t>25 cm Baseline Distance</a:t>
            </a:r>
            <a:endParaRPr lang="en-US"/>
          </a:p>
        </p:txBody>
      </p:sp>
      <p:pic>
        <p:nvPicPr>
          <p:cNvPr id="4" name="Picture 3" descr="A diagram of a light source&#10;&#10;Description automatically generated with medium confidence">
            <a:extLst>
              <a:ext uri="{FF2B5EF4-FFF2-40B4-BE49-F238E27FC236}">
                <a16:creationId xmlns:a16="http://schemas.microsoft.com/office/drawing/2014/main" id="{611F69FD-04F7-0069-B18B-A2466627B8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6553" y="901431"/>
            <a:ext cx="3949430" cy="3949430"/>
          </a:xfrm>
          <a:prstGeom prst="rect">
            <a:avLst/>
          </a:prstGeom>
        </p:spPr>
      </p:pic>
      <p:pic>
        <p:nvPicPr>
          <p:cNvPr id="2050" name="Picture 2">
            <a:extLst>
              <a:ext uri="{FF2B5EF4-FFF2-40B4-BE49-F238E27FC236}">
                <a16:creationId xmlns:a16="http://schemas.microsoft.com/office/drawing/2014/main" id="{AB77CF98-FB44-F1FC-A8D8-8789C47EA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151" y="1441562"/>
            <a:ext cx="4495295" cy="287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59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0D4A-50F5-4853-9970-6B3634F88CDA}"/>
              </a:ext>
            </a:extLst>
          </p:cNvPr>
          <p:cNvSpPr>
            <a:spLocks noGrp="1"/>
          </p:cNvSpPr>
          <p:nvPr>
            <p:ph type="title"/>
          </p:nvPr>
        </p:nvSpPr>
        <p:spPr>
          <a:xfrm>
            <a:off x="252920" y="673587"/>
            <a:ext cx="5807297" cy="790571"/>
          </a:xfrm>
        </p:spPr>
        <p:txBody>
          <a:bodyPr/>
          <a:lstStyle/>
          <a:p>
            <a:r>
              <a:rPr lang="en-US" sz="5900" dirty="0"/>
              <a:t>YOLO + ART</a:t>
            </a:r>
          </a:p>
        </p:txBody>
      </p:sp>
      <p:sp>
        <p:nvSpPr>
          <p:cNvPr id="2" name="Subtitle 2">
            <a:extLst>
              <a:ext uri="{FF2B5EF4-FFF2-40B4-BE49-F238E27FC236}">
                <a16:creationId xmlns:a16="http://schemas.microsoft.com/office/drawing/2014/main" id="{22AF513D-F6F0-5A67-E084-CC64C4B781BC}"/>
              </a:ext>
            </a:extLst>
          </p:cNvPr>
          <p:cNvSpPr txBox="1">
            <a:spLocks/>
          </p:cNvSpPr>
          <p:nvPr/>
        </p:nvSpPr>
        <p:spPr>
          <a:xfrm>
            <a:off x="448826" y="1946277"/>
            <a:ext cx="9144000" cy="165576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6"/>
                </a:solidFill>
              </a:rPr>
              <a:t>A Step Towards Lifelong Object Detection</a:t>
            </a:r>
          </a:p>
          <a:p>
            <a:pPr marL="0" indent="0">
              <a:buNone/>
            </a:pPr>
            <a:endParaRPr lang="en-US" dirty="0">
              <a:solidFill>
                <a:schemeClr val="accent6"/>
              </a:solidFill>
            </a:endParaRPr>
          </a:p>
          <a:p>
            <a:pPr marL="0" indent="0">
              <a:buNone/>
            </a:pPr>
            <a:r>
              <a:rPr lang="en-US" sz="2800" dirty="0">
                <a:solidFill>
                  <a:schemeClr val="accent6"/>
                </a:solidFill>
              </a:rPr>
              <a:t>Presenter: Shane Cairns</a:t>
            </a:r>
          </a:p>
        </p:txBody>
      </p:sp>
    </p:spTree>
    <p:extLst>
      <p:ext uri="{BB962C8B-B14F-4D97-AF65-F5344CB8AC3E}">
        <p14:creationId xmlns:p14="http://schemas.microsoft.com/office/powerpoint/2010/main" val="319252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CF548-5805-27AE-DDE3-A2AD3362E1BA}"/>
              </a:ext>
            </a:extLst>
          </p:cNvPr>
          <p:cNvSpPr>
            <a:spLocks noGrp="1"/>
          </p:cNvSpPr>
          <p:nvPr>
            <p:ph type="body" sz="quarter" idx="11"/>
          </p:nvPr>
        </p:nvSpPr>
        <p:spPr>
          <a:xfrm>
            <a:off x="659304" y="1073945"/>
            <a:ext cx="8013208" cy="3305174"/>
          </a:xfrm>
        </p:spPr>
        <p:txBody>
          <a:bodyPr/>
          <a:lstStyle/>
          <a:p>
            <a:pPr marL="0" indent="0">
              <a:buNone/>
            </a:pPr>
            <a:r>
              <a:rPr lang="en-US" dirty="0"/>
              <a:t>YOLO (You Only Look Once) Object Detection</a:t>
            </a:r>
          </a:p>
          <a:p>
            <a:pPr marL="0" indent="0">
              <a:buNone/>
            </a:pPr>
            <a:endParaRPr lang="en-US" dirty="0"/>
          </a:p>
          <a:p>
            <a:r>
              <a:rPr lang="en-US" dirty="0"/>
              <a:t>Takes an image and splits it into a grid</a:t>
            </a:r>
          </a:p>
          <a:p>
            <a:r>
              <a:rPr lang="en-US" dirty="0"/>
              <a:t>Each grid cell predicts bounding boxes and class probabilities</a:t>
            </a:r>
          </a:p>
          <a:p>
            <a:r>
              <a:rPr lang="en-US" dirty="0"/>
              <a:t>All predictions are processed end-to-end in one pass</a:t>
            </a:r>
          </a:p>
        </p:txBody>
      </p:sp>
      <p:sp>
        <p:nvSpPr>
          <p:cNvPr id="3" name="Text Placeholder 2">
            <a:extLst>
              <a:ext uri="{FF2B5EF4-FFF2-40B4-BE49-F238E27FC236}">
                <a16:creationId xmlns:a16="http://schemas.microsoft.com/office/drawing/2014/main" id="{BAC36EED-F21C-E0A1-7CE2-DF428A3EEAD6}"/>
              </a:ext>
            </a:extLst>
          </p:cNvPr>
          <p:cNvSpPr>
            <a:spLocks noGrp="1"/>
          </p:cNvSpPr>
          <p:nvPr>
            <p:ph type="body" sz="quarter" idx="10"/>
          </p:nvPr>
        </p:nvSpPr>
        <p:spPr>
          <a:xfrm>
            <a:off x="480586" y="0"/>
            <a:ext cx="8370643" cy="644525"/>
          </a:xfrm>
        </p:spPr>
        <p:txBody>
          <a:bodyPr/>
          <a:lstStyle/>
          <a:p>
            <a:r>
              <a:rPr lang="en-US" sz="5000" dirty="0"/>
              <a:t>YOLO Review</a:t>
            </a:r>
            <a:endParaRPr lang="en-US" sz="5000" dirty="0">
              <a:solidFill>
                <a:srgbClr val="E7E6E6"/>
              </a:solidFill>
            </a:endParaRPr>
          </a:p>
        </p:txBody>
      </p:sp>
    </p:spTree>
    <p:extLst>
      <p:ext uri="{BB962C8B-B14F-4D97-AF65-F5344CB8AC3E}">
        <p14:creationId xmlns:p14="http://schemas.microsoft.com/office/powerpoint/2010/main" val="836272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10;&#10;Description automatically generated">
            <a:extLst>
              <a:ext uri="{FF2B5EF4-FFF2-40B4-BE49-F238E27FC236}">
                <a16:creationId xmlns:a16="http://schemas.microsoft.com/office/drawing/2014/main" id="{A341242A-8461-83F2-F8F5-D563DCD8D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984" y="0"/>
            <a:ext cx="5245016" cy="5143500"/>
          </a:xfrm>
          <a:prstGeom prst="rect">
            <a:avLst/>
          </a:prstGeom>
        </p:spPr>
      </p:pic>
      <p:sp>
        <p:nvSpPr>
          <p:cNvPr id="5" name="Title 4">
            <a:extLst>
              <a:ext uri="{FF2B5EF4-FFF2-40B4-BE49-F238E27FC236}">
                <a16:creationId xmlns:a16="http://schemas.microsoft.com/office/drawing/2014/main" id="{E2BE5E6F-4245-7E6F-75A8-675026904AD5}"/>
              </a:ext>
            </a:extLst>
          </p:cNvPr>
          <p:cNvSpPr>
            <a:spLocks noGrp="1"/>
          </p:cNvSpPr>
          <p:nvPr>
            <p:ph type="title"/>
          </p:nvPr>
        </p:nvSpPr>
        <p:spPr/>
        <p:txBody>
          <a:bodyPr>
            <a:normAutofit fontScale="90000"/>
          </a:bodyPr>
          <a:lstStyle/>
          <a:p>
            <a:r>
              <a:rPr lang="en-US" dirty="0"/>
              <a:t>YOLOv10</a:t>
            </a:r>
          </a:p>
        </p:txBody>
      </p:sp>
      <p:sp>
        <p:nvSpPr>
          <p:cNvPr id="6" name="Text Placeholder 5">
            <a:extLst>
              <a:ext uri="{FF2B5EF4-FFF2-40B4-BE49-F238E27FC236}">
                <a16:creationId xmlns:a16="http://schemas.microsoft.com/office/drawing/2014/main" id="{053785F5-8066-F22D-6BB1-618672BCA993}"/>
              </a:ext>
            </a:extLst>
          </p:cNvPr>
          <p:cNvSpPr>
            <a:spLocks noGrp="1"/>
          </p:cNvSpPr>
          <p:nvPr>
            <p:ph type="body" sz="quarter" idx="10"/>
          </p:nvPr>
        </p:nvSpPr>
        <p:spPr/>
        <p:txBody>
          <a:bodyPr/>
          <a:lstStyle/>
          <a:p>
            <a:r>
              <a:rPr lang="en-US" dirty="0"/>
              <a:t>Architecture</a:t>
            </a:r>
          </a:p>
        </p:txBody>
      </p:sp>
    </p:spTree>
    <p:extLst>
      <p:ext uri="{BB962C8B-B14F-4D97-AF65-F5344CB8AC3E}">
        <p14:creationId xmlns:p14="http://schemas.microsoft.com/office/powerpoint/2010/main" val="20518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DA67-338D-F355-F6C6-4510F841D0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6B4B79-DAA5-BB62-DF9F-F1E3BF53E505}"/>
              </a:ext>
            </a:extLst>
          </p:cNvPr>
          <p:cNvSpPr>
            <a:spLocks noGrp="1"/>
          </p:cNvSpPr>
          <p:nvPr>
            <p:ph type="body" sz="quarter" idx="11"/>
          </p:nvPr>
        </p:nvSpPr>
        <p:spPr>
          <a:xfrm>
            <a:off x="659304" y="1073945"/>
            <a:ext cx="8013208" cy="3305174"/>
          </a:xfrm>
        </p:spPr>
        <p:txBody>
          <a:bodyPr/>
          <a:lstStyle/>
          <a:p>
            <a:pPr marL="0" indent="0">
              <a:buNone/>
            </a:pPr>
            <a:r>
              <a:rPr lang="en-US" dirty="0"/>
              <a:t>YOLO (You Only Look Once) Object Detection</a:t>
            </a:r>
          </a:p>
          <a:p>
            <a:pPr marL="0" indent="0">
              <a:buNone/>
            </a:pPr>
            <a:endParaRPr lang="en-US" dirty="0"/>
          </a:p>
          <a:p>
            <a:r>
              <a:rPr lang="en-US" b="1" dirty="0"/>
              <a:t>Fixed Architecture:</a:t>
            </a:r>
            <a:r>
              <a:rPr lang="en-US" dirty="0"/>
              <a:t> Trained once and not easily updated with new classes</a:t>
            </a:r>
          </a:p>
          <a:p>
            <a:r>
              <a:rPr lang="en-US" b="1" dirty="0"/>
              <a:t>Catastrophic Forgetting:</a:t>
            </a:r>
            <a:r>
              <a:rPr lang="en-US" dirty="0"/>
              <a:t> When retrained with new data, older classes can degrade in accuracy</a:t>
            </a:r>
          </a:p>
          <a:p>
            <a:r>
              <a:rPr lang="en-US" b="1" dirty="0"/>
              <a:t>Limited Adaptability:</a:t>
            </a:r>
            <a:r>
              <a:rPr lang="en-US" dirty="0"/>
              <a:t> Not designed to grow or modify its representations on-the-fly</a:t>
            </a:r>
          </a:p>
        </p:txBody>
      </p:sp>
      <p:sp>
        <p:nvSpPr>
          <p:cNvPr id="3" name="Text Placeholder 2">
            <a:extLst>
              <a:ext uri="{FF2B5EF4-FFF2-40B4-BE49-F238E27FC236}">
                <a16:creationId xmlns:a16="http://schemas.microsoft.com/office/drawing/2014/main" id="{C9A27C9F-041F-E73E-C955-5477C953F567}"/>
              </a:ext>
            </a:extLst>
          </p:cNvPr>
          <p:cNvSpPr>
            <a:spLocks noGrp="1"/>
          </p:cNvSpPr>
          <p:nvPr>
            <p:ph type="body" sz="quarter" idx="10"/>
          </p:nvPr>
        </p:nvSpPr>
        <p:spPr>
          <a:xfrm>
            <a:off x="386678" y="-13879"/>
            <a:ext cx="8370643" cy="644525"/>
          </a:xfrm>
        </p:spPr>
        <p:txBody>
          <a:bodyPr/>
          <a:lstStyle/>
          <a:p>
            <a:r>
              <a:rPr lang="en-US" sz="5000" dirty="0">
                <a:cs typeface="+mn-cs"/>
              </a:rPr>
              <a:t>YOLO Struggles</a:t>
            </a:r>
          </a:p>
        </p:txBody>
      </p:sp>
    </p:spTree>
    <p:extLst>
      <p:ext uri="{BB962C8B-B14F-4D97-AF65-F5344CB8AC3E}">
        <p14:creationId xmlns:p14="http://schemas.microsoft.com/office/powerpoint/2010/main" val="1952200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1C9C9-70C9-A6D1-A206-E4D7D4A389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9572E79-622F-CD52-C778-AC0A36928E5B}"/>
              </a:ext>
            </a:extLst>
          </p:cNvPr>
          <p:cNvSpPr>
            <a:spLocks noGrp="1"/>
          </p:cNvSpPr>
          <p:nvPr>
            <p:ph type="body" sz="quarter" idx="11"/>
          </p:nvPr>
        </p:nvSpPr>
        <p:spPr>
          <a:xfrm>
            <a:off x="659304" y="1073945"/>
            <a:ext cx="8013208" cy="3305174"/>
          </a:xfrm>
        </p:spPr>
        <p:txBody>
          <a:bodyPr>
            <a:normAutofit/>
          </a:bodyPr>
          <a:lstStyle/>
          <a:p>
            <a:pPr marL="0" indent="0">
              <a:buNone/>
            </a:pPr>
            <a:r>
              <a:rPr lang="en-US" b="1" dirty="0"/>
              <a:t>ART</a:t>
            </a:r>
            <a:r>
              <a:rPr lang="en-US" dirty="0"/>
              <a:t>: a family of neural networks that learn incrementally without forgetting previous knowledge</a:t>
            </a:r>
          </a:p>
          <a:p>
            <a:pPr marL="0" indent="0">
              <a:buNone/>
            </a:pPr>
            <a:endParaRPr lang="en-US" dirty="0"/>
          </a:p>
          <a:p>
            <a:r>
              <a:rPr lang="en-US" dirty="0"/>
              <a:t>Dynamically creates new feature categories for novel inputs</a:t>
            </a:r>
            <a:endParaRPr lang="en-US" b="1" dirty="0"/>
          </a:p>
          <a:p>
            <a:r>
              <a:rPr lang="en-US" dirty="0"/>
              <a:t>Maintains stable representations of learned classes</a:t>
            </a:r>
            <a:endParaRPr lang="en-US" b="1" dirty="0"/>
          </a:p>
          <a:p>
            <a:r>
              <a:rPr lang="en-US" dirty="0"/>
              <a:t>Provides a framework for ongoing, lifelong learning</a:t>
            </a:r>
          </a:p>
        </p:txBody>
      </p:sp>
      <p:sp>
        <p:nvSpPr>
          <p:cNvPr id="3" name="Text Placeholder 2">
            <a:extLst>
              <a:ext uri="{FF2B5EF4-FFF2-40B4-BE49-F238E27FC236}">
                <a16:creationId xmlns:a16="http://schemas.microsoft.com/office/drawing/2014/main" id="{16ACE27D-FF32-AA54-F8DC-710BEB9DCC66}"/>
              </a:ext>
            </a:extLst>
          </p:cNvPr>
          <p:cNvSpPr>
            <a:spLocks noGrp="1"/>
          </p:cNvSpPr>
          <p:nvPr>
            <p:ph type="body" sz="quarter" idx="10"/>
          </p:nvPr>
        </p:nvSpPr>
        <p:spPr>
          <a:xfrm>
            <a:off x="301869" y="29664"/>
            <a:ext cx="8370643" cy="644525"/>
          </a:xfrm>
        </p:spPr>
        <p:txBody>
          <a:bodyPr/>
          <a:lstStyle/>
          <a:p>
            <a:r>
              <a:rPr lang="en-US" sz="5000" dirty="0"/>
              <a:t>ART in Object Detection</a:t>
            </a:r>
            <a:endParaRPr lang="en-US" sz="5000" dirty="0">
              <a:solidFill>
                <a:srgbClr val="E7E6E6"/>
              </a:solidFill>
            </a:endParaRPr>
          </a:p>
        </p:txBody>
      </p:sp>
    </p:spTree>
    <p:extLst>
      <p:ext uri="{BB962C8B-B14F-4D97-AF65-F5344CB8AC3E}">
        <p14:creationId xmlns:p14="http://schemas.microsoft.com/office/powerpoint/2010/main" val="4135858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8E988-2CAB-A8FF-EC59-757BC6A768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B2373A-BA29-8BF3-5F2C-7A6E05E1570D}"/>
              </a:ext>
            </a:extLst>
          </p:cNvPr>
          <p:cNvSpPr>
            <a:spLocks noGrp="1"/>
          </p:cNvSpPr>
          <p:nvPr>
            <p:ph type="body" sz="quarter" idx="11"/>
          </p:nvPr>
        </p:nvSpPr>
        <p:spPr>
          <a:xfrm>
            <a:off x="659304" y="1073945"/>
            <a:ext cx="8013208" cy="3626643"/>
          </a:xfrm>
        </p:spPr>
        <p:txBody>
          <a:bodyPr>
            <a:normAutofit fontScale="92500" lnSpcReduction="10000"/>
          </a:bodyPr>
          <a:lstStyle/>
          <a:p>
            <a:pPr marL="0" indent="0">
              <a:buNone/>
            </a:pPr>
            <a:endParaRPr lang="en-US" dirty="0"/>
          </a:p>
          <a:p>
            <a:r>
              <a:rPr lang="en-US" b="1" dirty="0"/>
              <a:t>Combined Approach:</a:t>
            </a:r>
            <a:r>
              <a:rPr lang="en-US" dirty="0"/>
              <a:t> Use YOLO’s efficient detection pipeline to extract features and feed them into ART</a:t>
            </a:r>
          </a:p>
          <a:p>
            <a:pPr marL="0" indent="0">
              <a:buNone/>
            </a:pPr>
            <a:endParaRPr lang="en-US" dirty="0"/>
          </a:p>
          <a:p>
            <a:r>
              <a:rPr lang="en-US" b="1" dirty="0"/>
              <a:t>Unsupervised Category Formation:</a:t>
            </a:r>
            <a:r>
              <a:rPr lang="en-US" dirty="0"/>
              <a:t> ART clusters unfamiliar feature patterns into new categories on-the-fly</a:t>
            </a:r>
          </a:p>
          <a:p>
            <a:pPr marL="0" indent="0">
              <a:buNone/>
            </a:pPr>
            <a:endParaRPr lang="en-US" dirty="0"/>
          </a:p>
          <a:p>
            <a:r>
              <a:rPr lang="en-US" b="1" dirty="0"/>
              <a:t>Seamless Class Expansion:</a:t>
            </a:r>
            <a:r>
              <a:rPr lang="en-US" dirty="0"/>
              <a:t> When provided with a label, these new categories become new classes without retraining from scratch</a:t>
            </a:r>
          </a:p>
        </p:txBody>
      </p:sp>
      <p:sp>
        <p:nvSpPr>
          <p:cNvPr id="3" name="Text Placeholder 2">
            <a:extLst>
              <a:ext uri="{FF2B5EF4-FFF2-40B4-BE49-F238E27FC236}">
                <a16:creationId xmlns:a16="http://schemas.microsoft.com/office/drawing/2014/main" id="{5C33DD90-7320-3584-D59F-687707245283}"/>
              </a:ext>
            </a:extLst>
          </p:cNvPr>
          <p:cNvSpPr>
            <a:spLocks noGrp="1"/>
          </p:cNvSpPr>
          <p:nvPr>
            <p:ph type="body" sz="quarter" idx="10"/>
          </p:nvPr>
        </p:nvSpPr>
        <p:spPr>
          <a:xfrm>
            <a:off x="386678" y="12246"/>
            <a:ext cx="8370643" cy="644525"/>
          </a:xfrm>
        </p:spPr>
        <p:txBody>
          <a:bodyPr/>
          <a:lstStyle/>
          <a:p>
            <a:r>
              <a:rPr lang="en-US" sz="5000" dirty="0"/>
              <a:t>YOLO + ART</a:t>
            </a:r>
            <a:endParaRPr lang="en-US" sz="5000" dirty="0">
              <a:solidFill>
                <a:srgbClr val="E7E6E6"/>
              </a:solidFill>
            </a:endParaRPr>
          </a:p>
        </p:txBody>
      </p:sp>
    </p:spTree>
    <p:extLst>
      <p:ext uri="{BB962C8B-B14F-4D97-AF65-F5344CB8AC3E}">
        <p14:creationId xmlns:p14="http://schemas.microsoft.com/office/powerpoint/2010/main" val="3489253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DC68-609C-ACD9-6DEF-5CF7336D95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2F1E41-1C1E-50B5-A60B-7CEA29F854F0}"/>
              </a:ext>
            </a:extLst>
          </p:cNvPr>
          <p:cNvSpPr>
            <a:spLocks noGrp="1"/>
          </p:cNvSpPr>
          <p:nvPr>
            <p:ph type="body" sz="quarter" idx="11"/>
          </p:nvPr>
        </p:nvSpPr>
        <p:spPr>
          <a:xfrm>
            <a:off x="-57150" y="1261236"/>
            <a:ext cx="2182041" cy="3305174"/>
          </a:xfrm>
        </p:spPr>
        <p:txBody>
          <a:bodyPr>
            <a:normAutofit/>
          </a:bodyPr>
          <a:lstStyle/>
          <a:p>
            <a:pPr marL="228600" indent="-228600">
              <a:buFont typeface="Arial" panose="020B0604020202020204" pitchFamily="34" charset="0"/>
              <a:buChar char="•"/>
            </a:pPr>
            <a:r>
              <a:rPr lang="en-US" sz="1600" b="1" dirty="0"/>
              <a:t>Feature Extraction:</a:t>
            </a:r>
            <a:r>
              <a:rPr lang="en-US" sz="1600" dirty="0"/>
              <a:t> Takes feature maps from the YOLO backbone (e.g., CNN outputs)</a:t>
            </a:r>
          </a:p>
          <a:p>
            <a:pPr marL="228600" indent="-228600">
              <a:buFont typeface="Arial" panose="020B0604020202020204" pitchFamily="34" charset="0"/>
              <a:buChar char="•"/>
            </a:pPr>
            <a:r>
              <a:rPr lang="en-US" sz="1600" b="1" dirty="0"/>
              <a:t>Reshape &amp; Preprocess:</a:t>
            </a:r>
            <a:r>
              <a:rPr lang="en-US" sz="1600" dirty="0"/>
              <a:t> Converts feature maps into a set of normalized 512-dimensional vectors</a:t>
            </a:r>
          </a:p>
        </p:txBody>
      </p:sp>
      <p:sp>
        <p:nvSpPr>
          <p:cNvPr id="3" name="Text Placeholder 2">
            <a:extLst>
              <a:ext uri="{FF2B5EF4-FFF2-40B4-BE49-F238E27FC236}">
                <a16:creationId xmlns:a16="http://schemas.microsoft.com/office/drawing/2014/main" id="{C151A7B2-0B90-23F7-4B1D-D8BF4C4780F3}"/>
              </a:ext>
            </a:extLst>
          </p:cNvPr>
          <p:cNvSpPr>
            <a:spLocks noGrp="1"/>
          </p:cNvSpPr>
          <p:nvPr>
            <p:ph type="body" sz="quarter" idx="10"/>
          </p:nvPr>
        </p:nvSpPr>
        <p:spPr>
          <a:xfrm>
            <a:off x="386678" y="38372"/>
            <a:ext cx="8370643" cy="644525"/>
          </a:xfrm>
        </p:spPr>
        <p:txBody>
          <a:bodyPr/>
          <a:lstStyle/>
          <a:p>
            <a:r>
              <a:rPr lang="en-US" sz="5000" dirty="0"/>
              <a:t>1. Input Processing</a:t>
            </a:r>
            <a:endParaRPr lang="en-US" sz="5000" dirty="0">
              <a:solidFill>
                <a:srgbClr val="E7E6E6"/>
              </a:solidFill>
            </a:endParaRPr>
          </a:p>
        </p:txBody>
      </p:sp>
      <p:pic>
        <p:nvPicPr>
          <p:cNvPr id="4" name="Picture 3" descr="A screenshot of a computer&#10;&#10;Description automatically generated">
            <a:extLst>
              <a:ext uri="{FF2B5EF4-FFF2-40B4-BE49-F238E27FC236}">
                <a16:creationId xmlns:a16="http://schemas.microsoft.com/office/drawing/2014/main" id="{380C5B5D-5DBA-BE15-9454-189EAD0A7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891" y="961646"/>
            <a:ext cx="6849322" cy="3793234"/>
          </a:xfrm>
          <a:prstGeom prst="rect">
            <a:avLst/>
          </a:prstGeom>
        </p:spPr>
      </p:pic>
    </p:spTree>
    <p:extLst>
      <p:ext uri="{BB962C8B-B14F-4D97-AF65-F5344CB8AC3E}">
        <p14:creationId xmlns:p14="http://schemas.microsoft.com/office/powerpoint/2010/main" val="292559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20A21-5B2E-CBC4-A37A-61E9024050C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5A2FC8B-F195-E875-2604-C43CCA31B770}"/>
              </a:ext>
            </a:extLst>
          </p:cNvPr>
          <p:cNvSpPr>
            <a:spLocks noGrp="1"/>
          </p:cNvSpPr>
          <p:nvPr>
            <p:ph type="body" sz="quarter" idx="11"/>
          </p:nvPr>
        </p:nvSpPr>
        <p:spPr>
          <a:xfrm>
            <a:off x="-21431" y="919163"/>
            <a:ext cx="2381454" cy="3305174"/>
          </a:xfrm>
        </p:spPr>
        <p:txBody>
          <a:bodyPr>
            <a:noAutofit/>
          </a:bodyPr>
          <a:lstStyle/>
          <a:p>
            <a:pPr marL="228600" indent="-228600">
              <a:buFont typeface="Arial" panose="020B0604020202020204" pitchFamily="34" charset="0"/>
              <a:buChar char="•"/>
            </a:pPr>
            <a:r>
              <a:rPr lang="en-US" sz="1600" b="1" dirty="0"/>
              <a:t>Vigilance Check (ρ):</a:t>
            </a:r>
            <a:r>
              <a:rPr lang="en-US" sz="1600" dirty="0"/>
              <a:t> Compares incoming feature vectors to learned categories</a:t>
            </a:r>
          </a:p>
          <a:p>
            <a:pPr marL="228600" indent="-228600">
              <a:buFont typeface="Arial" panose="020B0604020202020204" pitchFamily="34" charset="0"/>
              <a:buChar char="•"/>
            </a:pPr>
            <a:r>
              <a:rPr lang="en-US" sz="1600" b="1" dirty="0"/>
              <a:t>Category Creation:</a:t>
            </a:r>
            <a:r>
              <a:rPr lang="en-US" sz="1600" dirty="0"/>
              <a:t> If no existing category fits a new one is formed</a:t>
            </a:r>
          </a:p>
          <a:p>
            <a:pPr marL="228600" indent="-228600">
              <a:buFont typeface="Arial" panose="020B0604020202020204" pitchFamily="34" charset="0"/>
              <a:buChar char="•"/>
            </a:pPr>
            <a:r>
              <a:rPr lang="en-US" sz="1600" b="1" dirty="0"/>
              <a:t>Weight Updates:</a:t>
            </a:r>
            <a:r>
              <a:rPr lang="en-US" sz="1600" dirty="0"/>
              <a:t> If it fits an existing category that category’s weights are updated, ensuring stable, incremental learning of feature patterns</a:t>
            </a:r>
          </a:p>
        </p:txBody>
      </p:sp>
      <p:sp>
        <p:nvSpPr>
          <p:cNvPr id="3" name="Text Placeholder 2">
            <a:extLst>
              <a:ext uri="{FF2B5EF4-FFF2-40B4-BE49-F238E27FC236}">
                <a16:creationId xmlns:a16="http://schemas.microsoft.com/office/drawing/2014/main" id="{C052A188-9869-623C-A584-E4581937D230}"/>
              </a:ext>
            </a:extLst>
          </p:cNvPr>
          <p:cNvSpPr>
            <a:spLocks noGrp="1"/>
          </p:cNvSpPr>
          <p:nvPr>
            <p:ph type="body" sz="quarter" idx="10"/>
          </p:nvPr>
        </p:nvSpPr>
        <p:spPr>
          <a:xfrm>
            <a:off x="215284" y="0"/>
            <a:ext cx="8370643" cy="644525"/>
          </a:xfrm>
        </p:spPr>
        <p:txBody>
          <a:bodyPr/>
          <a:lstStyle/>
          <a:p>
            <a:r>
              <a:rPr lang="en-US" sz="5000" dirty="0"/>
              <a:t>2. </a:t>
            </a:r>
            <a:r>
              <a:rPr lang="en-US" sz="5000" dirty="0" err="1"/>
              <a:t>FuzzyART</a:t>
            </a:r>
            <a:r>
              <a:rPr lang="en-US" sz="5000" dirty="0"/>
              <a:t> Clustering</a:t>
            </a:r>
            <a:endParaRPr lang="en-US" sz="5000" dirty="0">
              <a:solidFill>
                <a:srgbClr val="E7E6E6"/>
              </a:solidFill>
            </a:endParaRPr>
          </a:p>
        </p:txBody>
      </p:sp>
      <p:pic>
        <p:nvPicPr>
          <p:cNvPr id="4" name="Picture 3" descr="A screenshot of a computer&#10;&#10;Description automatically generated">
            <a:extLst>
              <a:ext uri="{FF2B5EF4-FFF2-40B4-BE49-F238E27FC236}">
                <a16:creationId xmlns:a16="http://schemas.microsoft.com/office/drawing/2014/main" id="{48939DCA-FA2E-0095-0499-8DD559148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023" y="919940"/>
            <a:ext cx="6552149" cy="3628656"/>
          </a:xfrm>
          <a:prstGeom prst="rect">
            <a:avLst/>
          </a:prstGeom>
        </p:spPr>
      </p:pic>
    </p:spTree>
    <p:extLst>
      <p:ext uri="{BB962C8B-B14F-4D97-AF65-F5344CB8AC3E}">
        <p14:creationId xmlns:p14="http://schemas.microsoft.com/office/powerpoint/2010/main" val="2263748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6B92-D31C-26AF-801E-5D14777CC6A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40AC01-8120-FD05-2007-03B55E6D1EDE}"/>
              </a:ext>
            </a:extLst>
          </p:cNvPr>
          <p:cNvSpPr>
            <a:spLocks noGrp="1"/>
          </p:cNvSpPr>
          <p:nvPr>
            <p:ph type="body" sz="quarter" idx="11"/>
          </p:nvPr>
        </p:nvSpPr>
        <p:spPr>
          <a:xfrm>
            <a:off x="0" y="1485644"/>
            <a:ext cx="2229394" cy="3305174"/>
          </a:xfrm>
        </p:spPr>
        <p:txBody>
          <a:bodyPr>
            <a:normAutofit/>
          </a:bodyPr>
          <a:lstStyle/>
          <a:p>
            <a:pPr marL="228600" indent="-228600">
              <a:buFont typeface="Arial" panose="020B0604020202020204" pitchFamily="34" charset="0"/>
              <a:buChar char="•"/>
            </a:pPr>
            <a:r>
              <a:rPr lang="en-US" sz="1600" b="1" dirty="0"/>
              <a:t>Category-to-Class Mapping:</a:t>
            </a:r>
            <a:r>
              <a:rPr lang="en-US" sz="1600" dirty="0"/>
              <a:t> Links each </a:t>
            </a:r>
            <a:r>
              <a:rPr lang="en-US" sz="1600" dirty="0" err="1"/>
              <a:t>FuzzyART</a:t>
            </a:r>
            <a:r>
              <a:rPr lang="en-US" sz="1600" dirty="0"/>
              <a:t> category to a specific object class label</a:t>
            </a:r>
          </a:p>
          <a:p>
            <a:pPr marL="228600" indent="-228600">
              <a:buFont typeface="Arial" panose="020B0604020202020204" pitchFamily="34" charset="0"/>
              <a:buChar char="•"/>
            </a:pPr>
            <a:r>
              <a:rPr lang="en-US" sz="1600" b="1" dirty="0"/>
              <a:t>Feedback Adjustment:</a:t>
            </a:r>
            <a:r>
              <a:rPr lang="en-US" sz="1600" dirty="0"/>
              <a:t> If the predicted class is incorrect, vigilance or category boundaries are refined.</a:t>
            </a:r>
          </a:p>
        </p:txBody>
      </p:sp>
      <p:sp>
        <p:nvSpPr>
          <p:cNvPr id="3" name="Text Placeholder 2">
            <a:extLst>
              <a:ext uri="{FF2B5EF4-FFF2-40B4-BE49-F238E27FC236}">
                <a16:creationId xmlns:a16="http://schemas.microsoft.com/office/drawing/2014/main" id="{3AD62715-13C4-2E4A-82FA-0A23241E0970}"/>
              </a:ext>
            </a:extLst>
          </p:cNvPr>
          <p:cNvSpPr>
            <a:spLocks noGrp="1"/>
          </p:cNvSpPr>
          <p:nvPr>
            <p:ph type="body" sz="quarter" idx="10"/>
          </p:nvPr>
        </p:nvSpPr>
        <p:spPr>
          <a:xfrm>
            <a:off x="223992" y="30419"/>
            <a:ext cx="8370643" cy="644525"/>
          </a:xfrm>
        </p:spPr>
        <p:txBody>
          <a:bodyPr/>
          <a:lstStyle/>
          <a:p>
            <a:r>
              <a:rPr lang="en-US" sz="5000" dirty="0"/>
              <a:t>3. ARTMAP Classification</a:t>
            </a:r>
            <a:endParaRPr lang="en-US" sz="5000" dirty="0">
              <a:solidFill>
                <a:srgbClr val="E7E6E6"/>
              </a:solidFill>
            </a:endParaRPr>
          </a:p>
        </p:txBody>
      </p:sp>
      <p:pic>
        <p:nvPicPr>
          <p:cNvPr id="4" name="Picture 3" descr="A screenshot of a computer&#10;&#10;Description automatically generated">
            <a:extLst>
              <a:ext uri="{FF2B5EF4-FFF2-40B4-BE49-F238E27FC236}">
                <a16:creationId xmlns:a16="http://schemas.microsoft.com/office/drawing/2014/main" id="{B603F59C-8984-6723-2832-E945350FB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505" y="1140363"/>
            <a:ext cx="6591511" cy="3650455"/>
          </a:xfrm>
          <a:prstGeom prst="rect">
            <a:avLst/>
          </a:prstGeom>
        </p:spPr>
      </p:pic>
    </p:spTree>
    <p:extLst>
      <p:ext uri="{BB962C8B-B14F-4D97-AF65-F5344CB8AC3E}">
        <p14:creationId xmlns:p14="http://schemas.microsoft.com/office/powerpoint/2010/main" val="314747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F691B25-1383-B840-8755-F1A6C3A5E32F}"/>
              </a:ext>
            </a:extLst>
          </p:cNvPr>
          <p:cNvSpPr>
            <a:spLocks noGrp="1"/>
          </p:cNvSpPr>
          <p:nvPr>
            <p:ph type="body" sz="quarter" idx="11"/>
          </p:nvPr>
        </p:nvSpPr>
        <p:spPr>
          <a:xfrm>
            <a:off x="824031" y="915042"/>
            <a:ext cx="8076956" cy="3011623"/>
          </a:xfrm>
        </p:spPr>
        <p:txBody>
          <a:bodyPr/>
          <a:lstStyle/>
          <a:p>
            <a:pPr marL="457200" indent="-457200">
              <a:buFont typeface="+mj-lt"/>
              <a:buAutoNum type="arabicPeriod"/>
            </a:pPr>
            <a:r>
              <a:rPr lang="en-US" dirty="0"/>
              <a:t>Technical Status Progress</a:t>
            </a:r>
          </a:p>
          <a:p>
            <a:pPr marL="857250" lvl="1" indent="-457200">
              <a:buFont typeface="+mj-lt"/>
              <a:buAutoNum type="alphaLcParenR"/>
            </a:pPr>
            <a:r>
              <a:rPr lang="en-US" sz="1800" dirty="0"/>
              <a:t>Brief review</a:t>
            </a:r>
          </a:p>
          <a:p>
            <a:pPr marL="857250" lvl="1" indent="-457200">
              <a:buFont typeface="+mj-lt"/>
              <a:buAutoNum type="alphaLcParenR"/>
            </a:pPr>
            <a:r>
              <a:rPr lang="en-US" sz="1800" dirty="0"/>
              <a:t>Milestones met</a:t>
            </a:r>
          </a:p>
          <a:p>
            <a:pPr marL="857250" lvl="1" indent="-457200">
              <a:buFont typeface="+mj-lt"/>
              <a:buAutoNum type="alphaLcParenR"/>
            </a:pPr>
            <a:r>
              <a:rPr lang="en-US" sz="1800" dirty="0"/>
              <a:t>Milestones unmet</a:t>
            </a:r>
          </a:p>
          <a:p>
            <a:pPr marL="857250" lvl="1" indent="-457200">
              <a:buFont typeface="+mj-lt"/>
              <a:buAutoNum type="alphaLcParenR"/>
            </a:pPr>
            <a:r>
              <a:rPr lang="en-US" sz="1800" dirty="0"/>
              <a:t>Technical issues</a:t>
            </a:r>
          </a:p>
          <a:p>
            <a:pPr marL="857250" lvl="1" indent="-457200">
              <a:buFont typeface="+mj-lt"/>
              <a:buAutoNum type="alphaLcParenR"/>
            </a:pPr>
            <a:r>
              <a:rPr lang="en-US" sz="1800" dirty="0"/>
              <a:t>Major developments</a:t>
            </a:r>
          </a:p>
          <a:p>
            <a:pPr marL="457200" indent="-457200">
              <a:buFont typeface="+mj-lt"/>
              <a:buAutoNum type="arabicPeriod"/>
            </a:pPr>
            <a:r>
              <a:rPr lang="en-US" dirty="0"/>
              <a:t>Business Status Report</a:t>
            </a:r>
          </a:p>
          <a:p>
            <a:pPr marL="857250" lvl="1" indent="-457200">
              <a:buFont typeface="+mj-lt"/>
              <a:buAutoNum type="alphaLcParenR"/>
            </a:pPr>
            <a:r>
              <a:rPr lang="en-US" sz="1800" dirty="0"/>
              <a:t>Summarized C.A. resources</a:t>
            </a:r>
          </a:p>
          <a:p>
            <a:pPr marL="857250" lvl="1" indent="-457200">
              <a:buFont typeface="+mj-lt"/>
              <a:buAutoNum type="alphaLcParenR"/>
            </a:pPr>
            <a:r>
              <a:rPr lang="en-US" sz="1800" dirty="0"/>
              <a:t>Status of resources</a:t>
            </a:r>
          </a:p>
          <a:p>
            <a:pPr marL="857250" lvl="1" indent="-457200">
              <a:buFont typeface="+mj-lt"/>
              <a:buAutoNum type="alphaLcParenR"/>
            </a:pPr>
            <a:r>
              <a:rPr lang="en-US" sz="1800" dirty="0"/>
              <a:t>Compare resource status</a:t>
            </a:r>
          </a:p>
          <a:p>
            <a:pPr marL="857250" lvl="1" indent="-457200">
              <a:buFont typeface="+mj-lt"/>
              <a:buAutoNum type="alphaLcParenR"/>
            </a:pPr>
            <a:r>
              <a:rPr lang="en-US" sz="1800" dirty="0"/>
              <a:t>Major deviations</a:t>
            </a:r>
          </a:p>
        </p:txBody>
      </p:sp>
      <p:sp>
        <p:nvSpPr>
          <p:cNvPr id="5" name="Text Placeholder 4">
            <a:extLst>
              <a:ext uri="{FF2B5EF4-FFF2-40B4-BE49-F238E27FC236}">
                <a16:creationId xmlns:a16="http://schemas.microsoft.com/office/drawing/2014/main" id="{D82E9D40-6E17-F29C-8D66-13EEC2CC1D06}"/>
              </a:ext>
            </a:extLst>
          </p:cNvPr>
          <p:cNvSpPr>
            <a:spLocks noGrp="1"/>
          </p:cNvSpPr>
          <p:nvPr>
            <p:ph type="body" sz="quarter" idx="10"/>
          </p:nvPr>
        </p:nvSpPr>
        <p:spPr/>
        <p:txBody>
          <a:bodyPr/>
          <a:lstStyle/>
          <a:p>
            <a:r>
              <a:rPr lang="en-US" dirty="0"/>
              <a:t>Overview</a:t>
            </a:r>
          </a:p>
        </p:txBody>
      </p:sp>
    </p:spTree>
    <p:extLst>
      <p:ext uri="{BB962C8B-B14F-4D97-AF65-F5344CB8AC3E}">
        <p14:creationId xmlns:p14="http://schemas.microsoft.com/office/powerpoint/2010/main" val="215653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6A2B1-6734-5951-B88F-998D67B22B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E75867-3A20-594A-A923-B668D6952EC4}"/>
              </a:ext>
            </a:extLst>
          </p:cNvPr>
          <p:cNvSpPr>
            <a:spLocks noGrp="1"/>
          </p:cNvSpPr>
          <p:nvPr>
            <p:ph type="body" sz="quarter" idx="11"/>
          </p:nvPr>
        </p:nvSpPr>
        <p:spPr>
          <a:xfrm>
            <a:off x="0" y="1006673"/>
            <a:ext cx="2090057" cy="3305174"/>
          </a:xfrm>
        </p:spPr>
        <p:txBody>
          <a:bodyPr>
            <a:normAutofit/>
          </a:bodyPr>
          <a:lstStyle/>
          <a:p>
            <a:pPr>
              <a:buFont typeface="Arial" panose="020B0604020202020204" pitchFamily="34" charset="0"/>
              <a:buChar char="•"/>
            </a:pPr>
            <a:r>
              <a:rPr lang="en-US" sz="1600" b="1" dirty="0"/>
              <a:t>Prediction Grid:</a:t>
            </a:r>
            <a:r>
              <a:rPr lang="en-US" sz="1600" dirty="0"/>
              <a:t> Results are integrated back into a spatial grid format (e.g., 80x80) to generate final object detection outputs—bounding boxes, confidence scores, and class labels.</a:t>
            </a:r>
          </a:p>
          <a:p>
            <a:endParaRPr lang="en-US" sz="825" dirty="0"/>
          </a:p>
        </p:txBody>
      </p:sp>
      <p:sp>
        <p:nvSpPr>
          <p:cNvPr id="3" name="Text Placeholder 2">
            <a:extLst>
              <a:ext uri="{FF2B5EF4-FFF2-40B4-BE49-F238E27FC236}">
                <a16:creationId xmlns:a16="http://schemas.microsoft.com/office/drawing/2014/main" id="{46C82856-815B-B64B-639D-EEE2FBDA1ACF}"/>
              </a:ext>
            </a:extLst>
          </p:cNvPr>
          <p:cNvSpPr>
            <a:spLocks noGrp="1"/>
          </p:cNvSpPr>
          <p:nvPr>
            <p:ph type="body" sz="quarter" idx="10"/>
          </p:nvPr>
        </p:nvSpPr>
        <p:spPr>
          <a:xfrm>
            <a:off x="102072" y="30419"/>
            <a:ext cx="8370643" cy="644525"/>
          </a:xfrm>
        </p:spPr>
        <p:txBody>
          <a:bodyPr/>
          <a:lstStyle/>
          <a:p>
            <a:r>
              <a:rPr lang="en-US" sz="5000" dirty="0"/>
              <a:t>4. Output Formation</a:t>
            </a:r>
            <a:endParaRPr lang="en-US" sz="5000" dirty="0">
              <a:solidFill>
                <a:srgbClr val="E7E6E6"/>
              </a:solidFill>
            </a:endParaRPr>
          </a:p>
        </p:txBody>
      </p:sp>
      <p:pic>
        <p:nvPicPr>
          <p:cNvPr id="4" name="Picture 3" descr="A screenshot of a computer&#10;&#10;Description automatically generated">
            <a:extLst>
              <a:ext uri="{FF2B5EF4-FFF2-40B4-BE49-F238E27FC236}">
                <a16:creationId xmlns:a16="http://schemas.microsoft.com/office/drawing/2014/main" id="{A6DD9219-2078-3D13-F687-380569725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600" y="1006673"/>
            <a:ext cx="6815193" cy="3774333"/>
          </a:xfrm>
          <a:prstGeom prst="rect">
            <a:avLst/>
          </a:prstGeom>
        </p:spPr>
      </p:pic>
    </p:spTree>
    <p:extLst>
      <p:ext uri="{BB962C8B-B14F-4D97-AF65-F5344CB8AC3E}">
        <p14:creationId xmlns:p14="http://schemas.microsoft.com/office/powerpoint/2010/main" val="162962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9C179-EE1F-DC23-2FFA-B6F6223C90DC}"/>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2DD49781-CD11-FDF5-1C40-9562BFB8B6F4}"/>
              </a:ext>
            </a:extLst>
          </p:cNvPr>
          <p:cNvSpPr>
            <a:spLocks noGrp="1"/>
          </p:cNvSpPr>
          <p:nvPr>
            <p:ph type="body" sz="quarter" idx="11"/>
          </p:nvPr>
        </p:nvSpPr>
        <p:spPr>
          <a:xfrm>
            <a:off x="500219" y="1070192"/>
            <a:ext cx="8143562" cy="1738082"/>
          </a:xfrm>
        </p:spPr>
        <p:txBody>
          <a:bodyPr/>
          <a:lstStyle/>
          <a:p>
            <a:pPr marL="0" indent="0">
              <a:buNone/>
            </a:pPr>
            <a:r>
              <a:rPr lang="en-US" altLang="zh-CN" sz="1800" i="1" dirty="0"/>
              <a:t>We appreciate your time and interest in our work.</a:t>
            </a:r>
          </a:p>
          <a:p>
            <a:pPr marL="0" indent="0">
              <a:buNone/>
            </a:pPr>
            <a:endParaRPr lang="en-US" altLang="zh-CN" sz="1800" dirty="0"/>
          </a:p>
          <a:p>
            <a:pPr marL="0" indent="0">
              <a:buNone/>
            </a:pPr>
            <a:endParaRPr lang="en-US" altLang="zh-CN" sz="1800" dirty="0"/>
          </a:p>
          <a:p>
            <a:pPr>
              <a:buFont typeface="Arial" panose="020B0604020202020204" pitchFamily="34" charset="0"/>
              <a:buChar char="•"/>
            </a:pPr>
            <a:r>
              <a:rPr lang="en-US" altLang="zh-CN" sz="1800" b="1" dirty="0"/>
              <a:t>Code Repository:</a:t>
            </a:r>
            <a:r>
              <a:rPr lang="en-US" altLang="zh-CN" sz="1800" dirty="0"/>
              <a:t> </a:t>
            </a:r>
            <a:r>
              <a:rPr lang="en-US" altLang="zh-CN" sz="1800" dirty="0">
                <a:hlinkClick r:id="rId2"/>
              </a:rPr>
              <a:t>https://github.com/syre-ai/yolov10demo</a:t>
            </a:r>
            <a:endParaRPr lang="en-US" altLang="zh-CN" sz="1800" dirty="0"/>
          </a:p>
          <a:p>
            <a:pPr>
              <a:buFont typeface="Arial" panose="020B0604020202020204" pitchFamily="34" charset="0"/>
              <a:buChar char="•"/>
            </a:pPr>
            <a:r>
              <a:rPr lang="en-US" altLang="zh-CN" sz="1800" b="1" dirty="0"/>
              <a:t>Live Demo:</a:t>
            </a:r>
            <a:r>
              <a:rPr lang="en-US" altLang="zh-CN" sz="1800" dirty="0"/>
              <a:t> </a:t>
            </a:r>
            <a:r>
              <a:rPr lang="en-US" altLang="zh-CN" sz="1800" dirty="0">
                <a:hlinkClick r:id="rId3"/>
              </a:rPr>
              <a:t>https://yolov10demo.live/</a:t>
            </a:r>
            <a:endParaRPr lang="en-US" altLang="zh-CN" sz="1800" dirty="0"/>
          </a:p>
          <a:p>
            <a:pPr>
              <a:buFont typeface="Arial" panose="020B0604020202020204" pitchFamily="34" charset="0"/>
              <a:buChar char="•"/>
            </a:pPr>
            <a:endParaRPr lang="en-US" altLang="zh-CN" sz="1800" dirty="0"/>
          </a:p>
          <a:p>
            <a:endParaRPr kumimoji="1" lang="zh-CN" altLang="en-US" sz="1800" dirty="0"/>
          </a:p>
        </p:txBody>
      </p:sp>
      <p:sp>
        <p:nvSpPr>
          <p:cNvPr id="3" name="文本占位符 2">
            <a:extLst>
              <a:ext uri="{FF2B5EF4-FFF2-40B4-BE49-F238E27FC236}">
                <a16:creationId xmlns:a16="http://schemas.microsoft.com/office/drawing/2014/main" id="{1CF880B9-25A0-1979-2402-0319BB70F12C}"/>
              </a:ext>
            </a:extLst>
          </p:cNvPr>
          <p:cNvSpPr>
            <a:spLocks noGrp="1"/>
          </p:cNvSpPr>
          <p:nvPr>
            <p:ph type="body" sz="quarter" idx="10"/>
          </p:nvPr>
        </p:nvSpPr>
        <p:spPr/>
        <p:txBody>
          <a:bodyPr/>
          <a:lstStyle/>
          <a:p>
            <a:r>
              <a:rPr kumimoji="1" lang="en-US" altLang="zh-CN" sz="6000" dirty="0"/>
              <a:t>Thank</a:t>
            </a:r>
            <a:r>
              <a:rPr kumimoji="1" lang="zh-CN" altLang="en-US" sz="6000" dirty="0"/>
              <a:t> </a:t>
            </a:r>
            <a:r>
              <a:rPr kumimoji="1" lang="en-US" altLang="zh-CN" sz="6000" dirty="0"/>
              <a:t>you</a:t>
            </a:r>
          </a:p>
        </p:txBody>
      </p:sp>
    </p:spTree>
    <p:extLst>
      <p:ext uri="{BB962C8B-B14F-4D97-AF65-F5344CB8AC3E}">
        <p14:creationId xmlns:p14="http://schemas.microsoft.com/office/powerpoint/2010/main" val="3558272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09EBB-3BDE-ECFC-AB0D-CF635A90908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0C55BAE-064E-3B7C-2A72-B8081A36E3F6}"/>
              </a:ext>
            </a:extLst>
          </p:cNvPr>
          <p:cNvSpPr>
            <a:spLocks noGrp="1"/>
          </p:cNvSpPr>
          <p:nvPr>
            <p:ph type="body" sz="quarter" idx="11"/>
          </p:nvPr>
        </p:nvSpPr>
        <p:spPr>
          <a:xfrm>
            <a:off x="341749" y="758428"/>
            <a:ext cx="8013208" cy="3626643"/>
          </a:xfrm>
        </p:spPr>
        <p:txBody>
          <a:bodyPr>
            <a:normAutofit/>
          </a:bodyPr>
          <a:lstStyle/>
          <a:p>
            <a:pPr marL="0" indent="0">
              <a:buNone/>
            </a:pPr>
            <a:endParaRPr lang="en-US" dirty="0"/>
          </a:p>
          <a:p>
            <a:r>
              <a:rPr lang="en-US" sz="1800" b="1" dirty="0"/>
              <a:t>Lifelong Learning:</a:t>
            </a:r>
            <a:r>
              <a:rPr lang="en-US" sz="1800" dirty="0"/>
              <a:t> Continual adaptation as new object types are encountered</a:t>
            </a:r>
          </a:p>
          <a:p>
            <a:endParaRPr lang="en-US" sz="1800" dirty="0"/>
          </a:p>
          <a:p>
            <a:r>
              <a:rPr lang="en-US" sz="1800" b="1" dirty="0"/>
              <a:t>Stability + Plasticity:</a:t>
            </a:r>
            <a:r>
              <a:rPr lang="en-US" sz="1800" dirty="0"/>
              <a:t> Maintains old knowledge while integrating new classes</a:t>
            </a:r>
          </a:p>
          <a:p>
            <a:endParaRPr lang="en-US" sz="1800" dirty="0"/>
          </a:p>
          <a:p>
            <a:r>
              <a:rPr lang="en-US" sz="1800" b="1" dirty="0"/>
              <a:t>Easier Class Addition:</a:t>
            </a:r>
            <a:r>
              <a:rPr lang="en-US" sz="1800" dirty="0"/>
              <a:t> Adding new object classes is simplified; just provide a label for a newly formed category—no full retraining needed</a:t>
            </a:r>
          </a:p>
          <a:p>
            <a:endParaRPr lang="en-US" sz="1800" dirty="0"/>
          </a:p>
          <a:p>
            <a:r>
              <a:rPr lang="en-US" sz="1800" b="1" dirty="0"/>
              <a:t>Broad Applicability:</a:t>
            </a:r>
            <a:r>
              <a:rPr lang="en-US" sz="1800" dirty="0"/>
              <a:t> Suitable for environments where new objects regularly appear (e.g., robotics, surveillance, autonomous systems)</a:t>
            </a:r>
          </a:p>
        </p:txBody>
      </p:sp>
      <p:sp>
        <p:nvSpPr>
          <p:cNvPr id="3" name="Text Placeholder 2">
            <a:extLst>
              <a:ext uri="{FF2B5EF4-FFF2-40B4-BE49-F238E27FC236}">
                <a16:creationId xmlns:a16="http://schemas.microsoft.com/office/drawing/2014/main" id="{7F8CB5E1-AA3F-BC4F-2C61-7421CD37BE0D}"/>
              </a:ext>
            </a:extLst>
          </p:cNvPr>
          <p:cNvSpPr>
            <a:spLocks noGrp="1"/>
          </p:cNvSpPr>
          <p:nvPr>
            <p:ph type="body" sz="quarter" idx="10"/>
          </p:nvPr>
        </p:nvSpPr>
        <p:spPr>
          <a:xfrm>
            <a:off x="163032" y="0"/>
            <a:ext cx="8370643" cy="644525"/>
          </a:xfrm>
        </p:spPr>
        <p:txBody>
          <a:bodyPr/>
          <a:lstStyle/>
          <a:p>
            <a:r>
              <a:rPr lang="en-US" sz="5000" dirty="0"/>
              <a:t>Benefits of YOLO + ART</a:t>
            </a:r>
            <a:endParaRPr lang="en-US" sz="5000" dirty="0">
              <a:solidFill>
                <a:srgbClr val="E7E6E6"/>
              </a:solidFill>
            </a:endParaRPr>
          </a:p>
        </p:txBody>
      </p:sp>
    </p:spTree>
    <p:extLst>
      <p:ext uri="{BB962C8B-B14F-4D97-AF65-F5344CB8AC3E}">
        <p14:creationId xmlns:p14="http://schemas.microsoft.com/office/powerpoint/2010/main" val="2289646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B3C64-2FE5-5D96-CAD3-9CAA9321EA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60E1C6-ABDC-7ED6-0355-813021350DB4}"/>
              </a:ext>
            </a:extLst>
          </p:cNvPr>
          <p:cNvSpPr>
            <a:spLocks noGrp="1"/>
          </p:cNvSpPr>
          <p:nvPr>
            <p:ph type="title"/>
          </p:nvPr>
        </p:nvSpPr>
        <p:spPr>
          <a:xfrm>
            <a:off x="-95795" y="434550"/>
            <a:ext cx="7811589" cy="2064195"/>
          </a:xfrm>
        </p:spPr>
        <p:txBody>
          <a:bodyPr/>
          <a:lstStyle/>
          <a:p>
            <a:r>
              <a:rPr lang="en-US" sz="3600" dirty="0"/>
              <a:t>YOLO-Based Object Detection:</a:t>
            </a:r>
            <a:br>
              <a:rPr lang="en-US" sz="3600" dirty="0"/>
            </a:br>
            <a:r>
              <a:rPr lang="en-US" sz="3600" dirty="0"/>
              <a:t> Insights and Innovations</a:t>
            </a:r>
          </a:p>
        </p:txBody>
      </p:sp>
      <p:sp>
        <p:nvSpPr>
          <p:cNvPr id="2" name="Subtitle 2">
            <a:extLst>
              <a:ext uri="{FF2B5EF4-FFF2-40B4-BE49-F238E27FC236}">
                <a16:creationId xmlns:a16="http://schemas.microsoft.com/office/drawing/2014/main" id="{80B4232A-0B62-9590-59BB-BF672C82CC2F}"/>
              </a:ext>
            </a:extLst>
          </p:cNvPr>
          <p:cNvSpPr txBox="1">
            <a:spLocks/>
          </p:cNvSpPr>
          <p:nvPr/>
        </p:nvSpPr>
        <p:spPr>
          <a:xfrm>
            <a:off x="1319499" y="2270286"/>
            <a:ext cx="5140941" cy="237744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solidFill>
                  <a:schemeClr val="accent6"/>
                </a:solidFill>
              </a:rPr>
              <a:t>Presenter: </a:t>
            </a:r>
            <a:r>
              <a:rPr lang="en-US" altLang="zh-CN" sz="2800" dirty="0" err="1">
                <a:solidFill>
                  <a:schemeClr val="accent6"/>
                </a:solidFill>
              </a:rPr>
              <a:t>Jiali</a:t>
            </a:r>
            <a:r>
              <a:rPr lang="zh-CN" altLang="en-US" sz="2800" dirty="0">
                <a:solidFill>
                  <a:schemeClr val="accent6"/>
                </a:solidFill>
              </a:rPr>
              <a:t> </a:t>
            </a:r>
            <a:r>
              <a:rPr lang="en-US" altLang="zh-CN" sz="2800" dirty="0">
                <a:solidFill>
                  <a:schemeClr val="accent6"/>
                </a:solidFill>
              </a:rPr>
              <a:t>Zhang</a:t>
            </a:r>
          </a:p>
          <a:p>
            <a:pPr marL="0" indent="0">
              <a:buNone/>
            </a:pPr>
            <a:r>
              <a:rPr lang="en-US" altLang="zh-CN" sz="2800" dirty="0">
                <a:solidFill>
                  <a:schemeClr val="accent6"/>
                </a:solidFill>
              </a:rPr>
              <a:t>Thomas</a:t>
            </a:r>
            <a:r>
              <a:rPr lang="zh-CN" altLang="en-US" sz="2800" dirty="0">
                <a:solidFill>
                  <a:schemeClr val="accent6"/>
                </a:solidFill>
              </a:rPr>
              <a:t> </a:t>
            </a:r>
            <a:r>
              <a:rPr lang="en-US" altLang="zh-CN" sz="2800" dirty="0">
                <a:solidFill>
                  <a:schemeClr val="accent6"/>
                </a:solidFill>
              </a:rPr>
              <a:t>White</a:t>
            </a:r>
          </a:p>
          <a:p>
            <a:pPr marL="0" indent="0">
              <a:buNone/>
            </a:pPr>
            <a:r>
              <a:rPr lang="en-US" altLang="zh-CN" sz="2800" dirty="0" err="1">
                <a:solidFill>
                  <a:schemeClr val="accent6"/>
                </a:solidFill>
              </a:rPr>
              <a:t>Malacki</a:t>
            </a:r>
            <a:r>
              <a:rPr lang="zh-CN" altLang="en-US" sz="2800" dirty="0">
                <a:solidFill>
                  <a:schemeClr val="accent6"/>
                </a:solidFill>
              </a:rPr>
              <a:t> </a:t>
            </a:r>
            <a:r>
              <a:rPr lang="en-US" altLang="zh-CN" sz="2800" dirty="0">
                <a:solidFill>
                  <a:schemeClr val="accent6"/>
                </a:solidFill>
              </a:rPr>
              <a:t>Ehlers</a:t>
            </a:r>
          </a:p>
        </p:txBody>
      </p:sp>
    </p:spTree>
    <p:extLst>
      <p:ext uri="{BB962C8B-B14F-4D97-AF65-F5344CB8AC3E}">
        <p14:creationId xmlns:p14="http://schemas.microsoft.com/office/powerpoint/2010/main" val="43114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42A93F4-0E8C-FD1E-7CD0-C120D09F7CA5}"/>
              </a:ext>
            </a:extLst>
          </p:cNvPr>
          <p:cNvSpPr>
            <a:spLocks noGrp="1"/>
          </p:cNvSpPr>
          <p:nvPr>
            <p:ph type="body" sz="quarter" idx="11"/>
          </p:nvPr>
        </p:nvSpPr>
        <p:spPr>
          <a:xfrm>
            <a:off x="659304" y="1073944"/>
            <a:ext cx="8083251" cy="3698778"/>
          </a:xfrm>
        </p:spPr>
        <p:txBody>
          <a:bodyPr/>
          <a:lstStyle/>
          <a:p>
            <a:r>
              <a:rPr lang="en-US" altLang="zh-CN" dirty="0"/>
              <a:t>Recall for Previous Model</a:t>
            </a:r>
            <a:r>
              <a:rPr kumimoji="1" lang="en-US" altLang="zh-CN" dirty="0"/>
              <a:t>:</a:t>
            </a:r>
          </a:p>
          <a:p>
            <a:pPr>
              <a:buFont typeface="Arial" panose="020B0604020202020204" pitchFamily="34" charset="0"/>
              <a:buChar char="•"/>
            </a:pPr>
            <a:r>
              <a:rPr lang="en-US" altLang="zh-CN" sz="1800" b="1" dirty="0"/>
              <a:t>Number of Classes: </a:t>
            </a:r>
          </a:p>
          <a:p>
            <a:pPr lvl="1"/>
            <a:r>
              <a:rPr lang="en-US" altLang="zh-CN" sz="1400" dirty="0"/>
              <a:t>This model detects 4 categories: People, Bicycles, Cars, and Dogs.</a:t>
            </a:r>
          </a:p>
          <a:p>
            <a:pPr>
              <a:buFont typeface="Arial" panose="020B0604020202020204" pitchFamily="34" charset="0"/>
              <a:buChar char="•"/>
            </a:pPr>
            <a:r>
              <a:rPr lang="en-US" altLang="zh-CN" sz="1800" b="1" dirty="0"/>
              <a:t>Model</a:t>
            </a:r>
            <a:r>
              <a:rPr lang="zh-CN" altLang="en-US" sz="1800" b="1" dirty="0"/>
              <a:t> </a:t>
            </a:r>
            <a:r>
              <a:rPr lang="en-US" altLang="zh-CN" sz="1800" b="1" dirty="0"/>
              <a:t>performance: </a:t>
            </a:r>
          </a:p>
          <a:p>
            <a:endParaRPr kumimoji="1" lang="en-US" altLang="zh-CN" dirty="0"/>
          </a:p>
          <a:p>
            <a:endParaRPr kumimoji="1" lang="zh-CN" altLang="en-US" dirty="0"/>
          </a:p>
        </p:txBody>
      </p:sp>
      <p:sp>
        <p:nvSpPr>
          <p:cNvPr id="3" name="文本占位符 2">
            <a:extLst>
              <a:ext uri="{FF2B5EF4-FFF2-40B4-BE49-F238E27FC236}">
                <a16:creationId xmlns:a16="http://schemas.microsoft.com/office/drawing/2014/main" id="{B8A23023-84ED-3555-AC49-874991A622BF}"/>
              </a:ext>
            </a:extLst>
          </p:cNvPr>
          <p:cNvSpPr>
            <a:spLocks noGrp="1"/>
          </p:cNvSpPr>
          <p:nvPr>
            <p:ph type="body" sz="quarter" idx="10"/>
          </p:nvPr>
        </p:nvSpPr>
        <p:spPr/>
        <p:txBody>
          <a:bodyPr/>
          <a:lstStyle/>
          <a:p>
            <a:r>
              <a:rPr lang="en-US" altLang="zh-CN" dirty="0"/>
              <a:t>YOLO Model Updates</a:t>
            </a:r>
            <a:endParaRPr kumimoji="1" lang="zh-CN" altLang="en-US" dirty="0"/>
          </a:p>
        </p:txBody>
      </p:sp>
      <p:graphicFrame>
        <p:nvGraphicFramePr>
          <p:cNvPr id="5" name="Table 26">
            <a:extLst>
              <a:ext uri="{FF2B5EF4-FFF2-40B4-BE49-F238E27FC236}">
                <a16:creationId xmlns:a16="http://schemas.microsoft.com/office/drawing/2014/main" id="{19C59EAA-ECAD-5EB3-19B6-5E2102F88CDF}"/>
              </a:ext>
            </a:extLst>
          </p:cNvPr>
          <p:cNvGraphicFramePr>
            <a:graphicFrameLocks noGrp="1"/>
          </p:cNvGraphicFramePr>
          <p:nvPr>
            <p:extLst>
              <p:ext uri="{D42A27DB-BD31-4B8C-83A1-F6EECF244321}">
                <p14:modId xmlns:p14="http://schemas.microsoft.com/office/powerpoint/2010/main" val="3313187593"/>
              </p:ext>
            </p:extLst>
          </p:nvPr>
        </p:nvGraphicFramePr>
        <p:xfrm>
          <a:off x="1509137" y="2571750"/>
          <a:ext cx="6014407" cy="1728000"/>
        </p:xfrm>
        <a:graphic>
          <a:graphicData uri="http://schemas.openxmlformats.org/drawingml/2006/table">
            <a:tbl>
              <a:tblPr firstRow="1" firstCol="1">
                <a:tableStyleId>{7E9639D4-E3E2-4D34-9284-5A2195B3D0D7}</a:tableStyleId>
              </a:tblPr>
              <a:tblGrid>
                <a:gridCol w="859201">
                  <a:extLst>
                    <a:ext uri="{9D8B030D-6E8A-4147-A177-3AD203B41FA5}">
                      <a16:colId xmlns:a16="http://schemas.microsoft.com/office/drawing/2014/main" val="2700389856"/>
                    </a:ext>
                  </a:extLst>
                </a:gridCol>
                <a:gridCol w="859201">
                  <a:extLst>
                    <a:ext uri="{9D8B030D-6E8A-4147-A177-3AD203B41FA5}">
                      <a16:colId xmlns:a16="http://schemas.microsoft.com/office/drawing/2014/main" val="3418835205"/>
                    </a:ext>
                  </a:extLst>
                </a:gridCol>
                <a:gridCol w="859201">
                  <a:extLst>
                    <a:ext uri="{9D8B030D-6E8A-4147-A177-3AD203B41FA5}">
                      <a16:colId xmlns:a16="http://schemas.microsoft.com/office/drawing/2014/main" val="2793860698"/>
                    </a:ext>
                  </a:extLst>
                </a:gridCol>
                <a:gridCol w="859201">
                  <a:extLst>
                    <a:ext uri="{9D8B030D-6E8A-4147-A177-3AD203B41FA5}">
                      <a16:colId xmlns:a16="http://schemas.microsoft.com/office/drawing/2014/main" val="90496446"/>
                    </a:ext>
                  </a:extLst>
                </a:gridCol>
                <a:gridCol w="859201">
                  <a:extLst>
                    <a:ext uri="{9D8B030D-6E8A-4147-A177-3AD203B41FA5}">
                      <a16:colId xmlns:a16="http://schemas.microsoft.com/office/drawing/2014/main" val="2398271172"/>
                    </a:ext>
                  </a:extLst>
                </a:gridCol>
                <a:gridCol w="859201">
                  <a:extLst>
                    <a:ext uri="{9D8B030D-6E8A-4147-A177-3AD203B41FA5}">
                      <a16:colId xmlns:a16="http://schemas.microsoft.com/office/drawing/2014/main" val="246947823"/>
                    </a:ext>
                  </a:extLst>
                </a:gridCol>
                <a:gridCol w="859201">
                  <a:extLst>
                    <a:ext uri="{9D8B030D-6E8A-4147-A177-3AD203B41FA5}">
                      <a16:colId xmlns:a16="http://schemas.microsoft.com/office/drawing/2014/main" val="3794905040"/>
                    </a:ext>
                  </a:extLst>
                </a:gridCol>
              </a:tblGrid>
              <a:tr h="288000">
                <a:tc>
                  <a:txBody>
                    <a:bodyPr/>
                    <a:lstStyle/>
                    <a:p>
                      <a:pPr algn="ctr" fontAlgn="b"/>
                      <a:r>
                        <a:rPr lang="en-US" sz="1200" u="none" strike="noStrike" dirty="0">
                          <a:solidFill>
                            <a:schemeClr val="bg2"/>
                          </a:solidFill>
                          <a:effectLst/>
                        </a:rPr>
                        <a:t>Model</a:t>
                      </a:r>
                      <a:endParaRPr lang="en-US" sz="1200" b="1" i="0" u="none" strike="noStrike" dirty="0">
                        <a:solidFill>
                          <a:schemeClr val="bg2"/>
                        </a:solidFill>
                        <a:effectLst/>
                        <a:latin typeface="Aptos Narrow" panose="020B0004020202020204" pitchFamily="34" charset="0"/>
                      </a:endParaRPr>
                    </a:p>
                  </a:txBody>
                  <a:tcPr marL="9525" marR="9525" marT="9525" marB="0" anchor="ctr">
                    <a:lnR w="12700" cap="flat" cmpd="sng" algn="ctr">
                      <a:noFill/>
                      <a:prstDash val="solid"/>
                      <a:round/>
                      <a:headEnd type="none" w="med" len="med"/>
                      <a:tailEnd type="none" w="med" len="med"/>
                    </a:lnR>
                    <a:lnB>
                      <a:noFill/>
                    </a:lnB>
                  </a:tcPr>
                </a:tc>
                <a:tc>
                  <a:txBody>
                    <a:bodyPr/>
                    <a:lstStyle/>
                    <a:p>
                      <a:pPr algn="ctr" fontAlgn="b"/>
                      <a:r>
                        <a:rPr lang="en-US" sz="1200" u="none" strike="noStrike" dirty="0">
                          <a:solidFill>
                            <a:schemeClr val="bg2"/>
                          </a:solidFill>
                          <a:effectLst/>
                        </a:rPr>
                        <a:t>Class</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200" u="none" strike="noStrike" dirty="0">
                          <a:solidFill>
                            <a:schemeClr val="bg2"/>
                          </a:solidFill>
                          <a:effectLst/>
                        </a:rPr>
                        <a:t>Instances</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200" u="none" strike="noStrike" dirty="0">
                          <a:solidFill>
                            <a:schemeClr val="bg2"/>
                          </a:solidFill>
                          <a:effectLst/>
                        </a:rPr>
                        <a:t>Precision</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200" u="none" strike="noStrike" dirty="0">
                          <a:solidFill>
                            <a:schemeClr val="bg2"/>
                          </a:solidFill>
                          <a:effectLst/>
                        </a:rPr>
                        <a:t>Recall</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200" u="none" strike="noStrike" dirty="0">
                          <a:solidFill>
                            <a:schemeClr val="bg2"/>
                          </a:solidFill>
                          <a:effectLst/>
                        </a:rPr>
                        <a:t>mAP50</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fontAlgn="b"/>
                      <a:r>
                        <a:rPr lang="en-US" sz="1200" u="none" strike="noStrike" dirty="0">
                          <a:solidFill>
                            <a:schemeClr val="bg2"/>
                          </a:solidFill>
                          <a:effectLst/>
                        </a:rPr>
                        <a:t>mAP50-95</a:t>
                      </a:r>
                      <a:endParaRPr lang="en-US" sz="1200" b="1" i="0" u="none" strike="noStrike" dirty="0">
                        <a:solidFill>
                          <a:schemeClr val="bg2"/>
                        </a:solidFill>
                        <a:effectLst/>
                        <a:latin typeface="Aptos Narrow" panose="020B0004020202020204" pitchFamily="34" charset="0"/>
                      </a:endParaRPr>
                    </a:p>
                  </a:txBody>
                  <a:tcPr marL="9525" marR="9525" marT="9525" marB="0" anchor="ctr">
                    <a:lnL w="12700" cap="flat" cmpd="sng" algn="ctr">
                      <a:noFill/>
                      <a:prstDash val="solid"/>
                      <a:round/>
                      <a:headEnd type="none" w="med" len="med"/>
                      <a:tailEnd type="none" w="med" len="med"/>
                    </a:lnL>
                    <a:lnB>
                      <a:noFill/>
                    </a:lnB>
                  </a:tcPr>
                </a:tc>
                <a:extLst>
                  <a:ext uri="{0D108BD9-81ED-4DB2-BD59-A6C34878D82A}">
                    <a16:rowId xmlns:a16="http://schemas.microsoft.com/office/drawing/2014/main" val="2128795972"/>
                  </a:ext>
                </a:extLst>
              </a:tr>
              <a:tr h="288000">
                <a:tc>
                  <a:txBody>
                    <a:bodyPr/>
                    <a:lstStyle/>
                    <a:p>
                      <a:pPr algn="ctr" fontAlgn="b"/>
                      <a:r>
                        <a:rPr lang="en-US" sz="1200" b="1" u="none" strike="noStrike" dirty="0">
                          <a:solidFill>
                            <a:srgbClr val="000000"/>
                          </a:solidFill>
                          <a:effectLst/>
                        </a:rPr>
                        <a:t>YOLO V10</a:t>
                      </a:r>
                      <a:endParaRPr lang="en-US" sz="1200" b="1" i="0" u="none" strike="noStrike" dirty="0">
                        <a:solidFill>
                          <a:srgbClr val="000000"/>
                        </a:solidFill>
                        <a:effectLst/>
                        <a:latin typeface="Aptos Narrow" panose="020B0004020202020204" pitchFamily="34" charset="0"/>
                      </a:endParaRPr>
                    </a:p>
                  </a:txBody>
                  <a:tcPr marL="9525" marR="9525" marT="9525" marB="0" anchor="ctr">
                    <a:lnL w="9525" cap="flat" cmpd="sng" algn="ctr">
                      <a:noFill/>
                      <a:prstDash val="soli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Person</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5778</a:t>
                      </a:r>
                      <a:endParaRPr lang="en-US" sz="1200" b="0" i="0" u="none" strike="noStrike" dirty="0">
                        <a:solidFill>
                          <a:srgbClr val="000000"/>
                        </a:solidFill>
                        <a:effectLst/>
                        <a:latin typeface="Aptos Narrow" panose="020B00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US" sz="1200" b="0" u="none" strike="noStrike" dirty="0">
                          <a:solidFill>
                            <a:srgbClr val="000000"/>
                          </a:solidFill>
                          <a:effectLst/>
                        </a:rPr>
                        <a:t>0.855</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0.62</a:t>
                      </a:r>
                      <a:endParaRPr lang="en-US"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200" b="0" u="none" strike="noStrike" dirty="0">
                          <a:solidFill>
                            <a:srgbClr val="000000"/>
                          </a:solidFill>
                          <a:effectLst/>
                        </a:rPr>
                        <a:t>0.78</a:t>
                      </a:r>
                      <a:endParaRPr lang="en-US" sz="1200" b="0" i="0" u="none" strike="noStrike" dirty="0">
                        <a:solidFill>
                          <a:srgbClr val="000000"/>
                        </a:solidFill>
                        <a:effectLst/>
                        <a:latin typeface="Aptos Narrow" panose="020B0004020202020204" pitchFamily="34" charset="0"/>
                      </a:endParaRPr>
                    </a:p>
                  </a:txBody>
                  <a:tcPr marL="9525" marR="9525" marT="9525" marB="0" anchor="ctr">
                    <a:lnR>
                      <a:noFill/>
                    </a:lnR>
                  </a:tcPr>
                </a:tc>
                <a:tc>
                  <a:txBody>
                    <a:bodyPr/>
                    <a:lstStyle/>
                    <a:p>
                      <a:pPr algn="ctr" fontAlgn="b"/>
                      <a:r>
                        <a:rPr lang="en-US" sz="1200" b="0" u="none" strike="noStrike" dirty="0">
                          <a:solidFill>
                            <a:srgbClr val="000000"/>
                          </a:solidFill>
                          <a:effectLst/>
                        </a:rPr>
                        <a:t>0.389</a:t>
                      </a:r>
                      <a:endParaRPr lang="en-US" sz="1200" b="0" i="0" u="none" strike="noStrike" dirty="0">
                        <a:solidFill>
                          <a:srgbClr val="000000"/>
                        </a:solidFill>
                        <a:effectLst/>
                        <a:latin typeface="Aptos Narrow" panose="020B0004020202020204" pitchFamily="34" charset="0"/>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64201613"/>
                  </a:ext>
                </a:extLst>
              </a:tr>
              <a:tr h="288000">
                <a:tc>
                  <a:txBody>
                    <a:bodyPr/>
                    <a:lstStyle/>
                    <a:p>
                      <a:pPr algn="ctr" fontAlgn="b"/>
                      <a:r>
                        <a:rPr lang="en-US" sz="1200" b="1" u="none" strike="noStrike" dirty="0">
                          <a:solidFill>
                            <a:srgbClr val="000000"/>
                          </a:solidFill>
                          <a:effectLst/>
                        </a:rPr>
                        <a:t>YOLO V10</a:t>
                      </a:r>
                      <a:endParaRPr lang="en-US" sz="1200" b="1" i="0" u="none" strike="noStrike" dirty="0">
                        <a:solidFill>
                          <a:srgbClr val="000000"/>
                        </a:solidFill>
                        <a:effectLst/>
                        <a:latin typeface="Aptos Narrow" panose="020B0004020202020204" pitchFamily="34" charset="0"/>
                      </a:endParaRPr>
                    </a:p>
                  </a:txBody>
                  <a:tcPr marL="9525" marR="9525" marT="9525" marB="0" anchor="ctr">
                    <a:lnL w="9525" cap="flat" cmpd="sng" algn="ctr">
                      <a:noFill/>
                      <a:prstDash val="soli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Bicycle</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470</a:t>
                      </a:r>
                      <a:endParaRPr lang="en-US" sz="1200" b="0" i="0" u="none" strike="noStrike" dirty="0">
                        <a:solidFill>
                          <a:srgbClr val="000000"/>
                        </a:solidFill>
                        <a:effectLst/>
                        <a:latin typeface="Aptos Narrow" panose="020B00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US" sz="1200" b="0" u="none" strike="noStrike" dirty="0">
                          <a:solidFill>
                            <a:srgbClr val="000000"/>
                          </a:solidFill>
                          <a:effectLst/>
                        </a:rPr>
                        <a:t>0.655</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0.449</a:t>
                      </a:r>
                      <a:endParaRPr lang="en-US"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200" b="0" u="none" strike="noStrike" dirty="0">
                          <a:solidFill>
                            <a:srgbClr val="000000"/>
                          </a:solidFill>
                          <a:effectLst/>
                        </a:rPr>
                        <a:t>0.51</a:t>
                      </a:r>
                      <a:endParaRPr lang="en-US" sz="1200" b="0" i="0" u="none" strike="noStrike" dirty="0">
                        <a:solidFill>
                          <a:srgbClr val="000000"/>
                        </a:solidFill>
                        <a:effectLst/>
                        <a:latin typeface="Aptos Narrow" panose="020B0004020202020204" pitchFamily="34" charset="0"/>
                      </a:endParaRPr>
                    </a:p>
                  </a:txBody>
                  <a:tcPr marL="9525" marR="9525" marT="9525" marB="0" anchor="ctr">
                    <a:lnR>
                      <a:noFill/>
                    </a:lnR>
                  </a:tcPr>
                </a:tc>
                <a:tc>
                  <a:txBody>
                    <a:bodyPr/>
                    <a:lstStyle/>
                    <a:p>
                      <a:pPr algn="ctr" fontAlgn="b"/>
                      <a:r>
                        <a:rPr lang="en-US" sz="1200" b="0" u="none" strike="noStrike" dirty="0">
                          <a:solidFill>
                            <a:srgbClr val="000000"/>
                          </a:solidFill>
                          <a:effectLst/>
                        </a:rPr>
                        <a:t>0.193</a:t>
                      </a:r>
                      <a:endParaRPr lang="en-US" sz="1200" b="0" i="0" u="none" strike="noStrike" dirty="0">
                        <a:solidFill>
                          <a:srgbClr val="000000"/>
                        </a:solidFill>
                        <a:effectLst/>
                        <a:latin typeface="Aptos Narrow" panose="020B0004020202020204" pitchFamily="34" charset="0"/>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635554"/>
                  </a:ext>
                </a:extLst>
              </a:tr>
              <a:tr h="288000">
                <a:tc>
                  <a:txBody>
                    <a:bodyPr/>
                    <a:lstStyle/>
                    <a:p>
                      <a:pPr algn="ctr" fontAlgn="b"/>
                      <a:r>
                        <a:rPr lang="en-US" sz="1200" b="1" u="none" strike="noStrike" dirty="0">
                          <a:solidFill>
                            <a:srgbClr val="000000"/>
                          </a:solidFill>
                          <a:effectLst/>
                        </a:rPr>
                        <a:t>YOLO V10</a:t>
                      </a:r>
                      <a:endParaRPr lang="en-US" sz="1200" b="1" i="0" u="none" strike="noStrike" dirty="0">
                        <a:solidFill>
                          <a:srgbClr val="000000"/>
                        </a:solidFill>
                        <a:effectLst/>
                        <a:latin typeface="Aptos Narrow" panose="020B0004020202020204" pitchFamily="34" charset="0"/>
                      </a:endParaRPr>
                    </a:p>
                  </a:txBody>
                  <a:tcPr marL="9525" marR="9525" marT="9525" marB="0" anchor="ctr">
                    <a:lnL w="9525" cap="flat" cmpd="sng" algn="ctr">
                      <a:noFill/>
                      <a:prstDash val="soli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Car</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5431</a:t>
                      </a:r>
                      <a:endParaRPr lang="en-US" sz="1200" b="0" i="0" u="none" strike="noStrike" dirty="0">
                        <a:solidFill>
                          <a:srgbClr val="000000"/>
                        </a:solidFill>
                        <a:effectLst/>
                        <a:latin typeface="Aptos Narrow" panose="020B000402020202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US" sz="1200" b="0" u="none" strike="noStrike" dirty="0">
                          <a:solidFill>
                            <a:srgbClr val="000000"/>
                          </a:solidFill>
                          <a:effectLst/>
                        </a:rPr>
                        <a:t>0.844</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US" sz="1200" b="0" u="none" strike="noStrike" dirty="0">
                          <a:solidFill>
                            <a:srgbClr val="000000"/>
                          </a:solidFill>
                          <a:effectLst/>
                        </a:rPr>
                        <a:t>0.809</a:t>
                      </a:r>
                      <a:endParaRPr lang="en-US"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200" b="0" u="none" strike="noStrike" dirty="0">
                          <a:solidFill>
                            <a:srgbClr val="000000"/>
                          </a:solidFill>
                          <a:effectLst/>
                        </a:rPr>
                        <a:t>0.881</a:t>
                      </a:r>
                      <a:endParaRPr lang="en-US" sz="1200" b="0" i="0" u="none" strike="noStrike" dirty="0">
                        <a:solidFill>
                          <a:srgbClr val="000000"/>
                        </a:solidFill>
                        <a:effectLst/>
                        <a:latin typeface="Aptos Narrow" panose="020B0004020202020204" pitchFamily="34" charset="0"/>
                      </a:endParaRPr>
                    </a:p>
                  </a:txBody>
                  <a:tcPr marL="9525" marR="9525" marT="9525" marB="0" anchor="ctr">
                    <a:lnR>
                      <a:noFill/>
                    </a:lnR>
                  </a:tcPr>
                </a:tc>
                <a:tc>
                  <a:txBody>
                    <a:bodyPr/>
                    <a:lstStyle/>
                    <a:p>
                      <a:pPr algn="ctr" fontAlgn="b"/>
                      <a:r>
                        <a:rPr lang="en-US" sz="1200" b="0" u="none" strike="noStrike" dirty="0">
                          <a:solidFill>
                            <a:srgbClr val="000000"/>
                          </a:solidFill>
                          <a:effectLst/>
                        </a:rPr>
                        <a:t>0.583</a:t>
                      </a:r>
                      <a:endParaRPr lang="en-US" sz="1200" b="0" i="0" u="none" strike="noStrike" dirty="0">
                        <a:solidFill>
                          <a:srgbClr val="000000"/>
                        </a:solidFill>
                        <a:effectLst/>
                        <a:latin typeface="Aptos Narrow" panose="020B0004020202020204" pitchFamily="34" charset="0"/>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1731063"/>
                  </a:ext>
                </a:extLst>
              </a:tr>
              <a:tr h="288000">
                <a:tc>
                  <a:txBody>
                    <a:bodyPr/>
                    <a:lstStyle/>
                    <a:p>
                      <a:pPr algn="ctr" fontAlgn="b"/>
                      <a:r>
                        <a:rPr lang="en-US" sz="1200" b="1" u="none" strike="noStrike" dirty="0">
                          <a:solidFill>
                            <a:srgbClr val="000000"/>
                          </a:solidFill>
                          <a:effectLst/>
                        </a:rPr>
                        <a:t>YOLO V10</a:t>
                      </a:r>
                      <a:endParaRPr lang="en-US" sz="1200" b="1" i="0" u="none" strike="noStrike" dirty="0">
                        <a:solidFill>
                          <a:srgbClr val="000000"/>
                        </a:solidFill>
                        <a:effectLst/>
                        <a:latin typeface="Aptos Narrow" panose="020B0004020202020204" pitchFamily="34" charset="0"/>
                      </a:endParaRPr>
                    </a:p>
                  </a:txBody>
                  <a:tcPr marL="9525" marR="9525" marT="9525" marB="0" anchor="ctr">
                    <a:lnL w="9525" cap="flat" cmpd="sng" algn="ctr">
                      <a:noFill/>
                      <a:prstDash val="soli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Dogs</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14</a:t>
                      </a:r>
                      <a:endParaRPr lang="en-US" sz="1200" b="0" i="0" u="none" strike="noStrike" dirty="0">
                        <a:solidFill>
                          <a:srgbClr val="000000"/>
                        </a:solidFill>
                        <a:effectLst/>
                        <a:latin typeface="Aptos Narrow" panose="020B00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0.584</a:t>
                      </a:r>
                      <a:endParaRPr lang="en-US" sz="1200" b="0"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0.0714</a:t>
                      </a:r>
                      <a:endParaRPr lang="en-US" sz="1200" b="0" i="0" u="none" strike="noStrike" dirty="0">
                        <a:solidFill>
                          <a:srgbClr val="000000"/>
                        </a:solidFill>
                        <a:effectLst/>
                        <a:latin typeface="Aptos Narrow" panose="020B000402020202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0.0752</a:t>
                      </a:r>
                      <a:endParaRPr lang="en-US" sz="1200" b="0" i="0" u="none" strike="noStrike" dirty="0">
                        <a:solidFill>
                          <a:srgbClr val="000000"/>
                        </a:solidFill>
                        <a:effectLst/>
                        <a:latin typeface="Aptos Narrow" panose="020B0004020202020204" pitchFamily="34" charset="0"/>
                      </a:endParaRPr>
                    </a:p>
                  </a:txBody>
                  <a:tcPr marL="9525" marR="9525" marT="9525" marB="0" anchor="ctr">
                    <a:lnR>
                      <a:noFill/>
                    </a:lnR>
                    <a:lnB w="12700" cap="flat" cmpd="sng" algn="ctr">
                      <a:solidFill>
                        <a:schemeClr val="tx1"/>
                      </a:solidFill>
                      <a:prstDash val="solid"/>
                      <a:round/>
                      <a:headEnd type="none" w="med" len="med"/>
                      <a:tailEnd type="none" w="med" len="med"/>
                    </a:lnB>
                  </a:tcPr>
                </a:tc>
                <a:tc>
                  <a:txBody>
                    <a:bodyPr/>
                    <a:lstStyle/>
                    <a:p>
                      <a:pPr algn="ctr" fontAlgn="b"/>
                      <a:r>
                        <a:rPr lang="en-US" sz="1200" b="0" u="none" strike="noStrike" dirty="0">
                          <a:solidFill>
                            <a:srgbClr val="000000"/>
                          </a:solidFill>
                          <a:effectLst/>
                        </a:rPr>
                        <a:t>0.0376</a:t>
                      </a:r>
                      <a:endParaRPr lang="en-US" sz="1200" b="0" i="0" u="none" strike="noStrike" dirty="0">
                        <a:solidFill>
                          <a:srgbClr val="000000"/>
                        </a:solidFill>
                        <a:effectLst/>
                        <a:latin typeface="Aptos Narrow" panose="020B0004020202020204" pitchFamily="34" charset="0"/>
                      </a:endParaRPr>
                    </a:p>
                  </a:txBody>
                  <a:tcPr marL="9525" marR="9525" marT="9525" marB="0" anchor="ctr">
                    <a:lnL>
                      <a:noFill/>
                    </a:lnL>
                    <a:lnR w="9525" cap="flat" cmpd="sng" algn="ctr">
                      <a:noFill/>
                      <a:prstDash val="soli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14337683"/>
                  </a:ext>
                </a:extLst>
              </a:tr>
              <a:tr h="288000">
                <a:tc>
                  <a:txBody>
                    <a:bodyPr/>
                    <a:lstStyle/>
                    <a:p>
                      <a:pPr algn="ctr" fontAlgn="b"/>
                      <a:r>
                        <a:rPr lang="en-US" sz="1200" b="1" u="none" strike="noStrike" dirty="0">
                          <a:solidFill>
                            <a:srgbClr val="000000"/>
                          </a:solidFill>
                          <a:effectLst/>
                        </a:rPr>
                        <a:t>YOLO V10</a:t>
                      </a:r>
                      <a:endParaRPr lang="en-US" sz="1200" b="1" i="0" u="none" strike="noStrike" dirty="0">
                        <a:solidFill>
                          <a:srgbClr val="000000"/>
                        </a:solidFill>
                        <a:effectLst/>
                        <a:latin typeface="Aptos Narrow" panose="020B0004020202020204" pitchFamily="34" charset="0"/>
                      </a:endParaRPr>
                    </a:p>
                  </a:txBody>
                  <a:tcPr marL="9525" marR="9525" marT="9525" marB="0" anchor="ctr">
                    <a:lnL w="9525"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solidFill>
                            <a:srgbClr val="000000"/>
                          </a:solidFill>
                          <a:effectLst/>
                        </a:rPr>
                        <a:t>All</a:t>
                      </a:r>
                      <a:endParaRPr lang="en-US" sz="1200" b="1"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1" u="none" strike="noStrike" dirty="0">
                          <a:solidFill>
                            <a:srgbClr val="000000"/>
                          </a:solidFill>
                          <a:effectLst/>
                        </a:rPr>
                        <a:t>11693</a:t>
                      </a:r>
                      <a:endParaRPr lang="en-US" sz="1200" b="1" i="0" u="none" strike="noStrike" dirty="0">
                        <a:solidFill>
                          <a:srgbClr val="000000"/>
                        </a:solidFill>
                        <a:effectLst/>
                        <a:latin typeface="Aptos Narrow" panose="020B000402020202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200" b="1" u="none" strike="noStrike" dirty="0">
                          <a:solidFill>
                            <a:srgbClr val="000000"/>
                          </a:solidFill>
                          <a:effectLst/>
                        </a:rPr>
                        <a:t>0.735</a:t>
                      </a:r>
                      <a:endParaRPr lang="en-US" sz="1200" b="1" i="0" u="none" strike="noStrike" dirty="0">
                        <a:solidFill>
                          <a:srgbClr val="000000"/>
                        </a:solidFill>
                        <a:effectLst/>
                        <a:latin typeface="Aptos Narrow" panose="020B00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200" b="1" u="none" strike="noStrike" dirty="0">
                          <a:solidFill>
                            <a:srgbClr val="000000"/>
                          </a:solidFill>
                          <a:effectLst/>
                        </a:rPr>
                        <a:t>0.487</a:t>
                      </a:r>
                      <a:endParaRPr lang="en-US" sz="1200" b="1" i="0" u="none" strike="noStrike" dirty="0">
                        <a:solidFill>
                          <a:srgbClr val="000000"/>
                        </a:solidFill>
                        <a:effectLst/>
                        <a:latin typeface="Aptos Narrow" panose="020B000402020202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200" b="1" u="none" strike="noStrike" dirty="0">
                          <a:solidFill>
                            <a:srgbClr val="000000"/>
                          </a:solidFill>
                          <a:effectLst/>
                        </a:rPr>
                        <a:t>0.562</a:t>
                      </a:r>
                      <a:endParaRPr lang="en-US" sz="1200" b="1" i="0" u="none" strike="noStrike" dirty="0">
                        <a:solidFill>
                          <a:srgbClr val="000000"/>
                        </a:solidFill>
                        <a:effectLst/>
                        <a:latin typeface="Aptos Narrow" panose="020B0004020202020204" pitchFamily="34" charset="0"/>
                      </a:endParaRPr>
                    </a:p>
                  </a:txBody>
                  <a:tcPr marL="9525" marR="9525" marT="9525" marB="0" anchor="ctr">
                    <a:lnR>
                      <a:noFill/>
                    </a:lnR>
                    <a:lnT w="12700" cap="flat" cmpd="sng" algn="ctr">
                      <a:solidFill>
                        <a:schemeClr val="tx1"/>
                      </a:solidFill>
                      <a:prstDash val="solid"/>
                      <a:round/>
                      <a:headEnd type="none" w="med" len="med"/>
                      <a:tailEnd type="none" w="med" len="med"/>
                    </a:lnT>
                  </a:tcPr>
                </a:tc>
                <a:tc>
                  <a:txBody>
                    <a:bodyPr/>
                    <a:lstStyle/>
                    <a:p>
                      <a:pPr algn="ctr" fontAlgn="b"/>
                      <a:r>
                        <a:rPr lang="en-US" sz="1200" b="1" u="none" strike="noStrike" dirty="0">
                          <a:solidFill>
                            <a:srgbClr val="000000"/>
                          </a:solidFill>
                          <a:effectLst/>
                        </a:rPr>
                        <a:t>0.301</a:t>
                      </a:r>
                      <a:endParaRPr lang="en-US" sz="1200" b="1" i="0" u="none" strike="noStrike" dirty="0">
                        <a:solidFill>
                          <a:srgbClr val="000000"/>
                        </a:solidFill>
                        <a:effectLst/>
                        <a:latin typeface="Aptos Narrow" panose="020B0004020202020204" pitchFamily="34" charset="0"/>
                      </a:endParaRPr>
                    </a:p>
                  </a:txBody>
                  <a:tcPr marL="9525" marR="9525" marT="9525" marB="0" anchor="ctr">
                    <a:lnL>
                      <a:noFill/>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045885"/>
                  </a:ext>
                </a:extLst>
              </a:tr>
            </a:tbl>
          </a:graphicData>
        </a:graphic>
      </p:graphicFrame>
    </p:spTree>
    <p:extLst>
      <p:ext uri="{BB962C8B-B14F-4D97-AF65-F5344CB8AC3E}">
        <p14:creationId xmlns:p14="http://schemas.microsoft.com/office/powerpoint/2010/main" val="2067603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3FE185E-F601-35AF-0099-56D65F8127DB}"/>
              </a:ext>
            </a:extLst>
          </p:cNvPr>
          <p:cNvSpPr>
            <a:spLocks noGrp="1"/>
          </p:cNvSpPr>
          <p:nvPr>
            <p:ph type="body" sz="quarter" idx="10"/>
          </p:nvPr>
        </p:nvSpPr>
        <p:spPr/>
        <p:txBody>
          <a:bodyPr/>
          <a:lstStyle/>
          <a:p>
            <a:r>
              <a:rPr lang="en-US" altLang="zh-CN" dirty="0"/>
              <a:t>Next Steps &amp; Questions</a:t>
            </a:r>
            <a:endParaRPr kumimoji="1" lang="zh-CN" altLang="en-US" dirty="0"/>
          </a:p>
        </p:txBody>
      </p:sp>
      <p:sp>
        <p:nvSpPr>
          <p:cNvPr id="4" name="TextBox 1">
            <a:extLst>
              <a:ext uri="{FF2B5EF4-FFF2-40B4-BE49-F238E27FC236}">
                <a16:creationId xmlns:a16="http://schemas.microsoft.com/office/drawing/2014/main" id="{347F3F20-258E-7FCA-0426-2A98D9864CED}"/>
              </a:ext>
            </a:extLst>
          </p:cNvPr>
          <p:cNvSpPr txBox="1"/>
          <p:nvPr/>
        </p:nvSpPr>
        <p:spPr>
          <a:xfrm>
            <a:off x="601771" y="3720210"/>
            <a:ext cx="1629052" cy="251740"/>
          </a:xfrm>
          <a:prstGeom prst="rect">
            <a:avLst/>
          </a:prstGeom>
          <a:noFill/>
        </p:spPr>
        <p:txBody>
          <a:bodyPr wrap="square" rtlCol="0">
            <a:spAutoFit/>
          </a:bodyPr>
          <a:lstStyle/>
          <a:p>
            <a:pPr algn="ctr"/>
            <a:r>
              <a:rPr lang="en-US" altLang="zh-CN" sz="1000" dirty="0">
                <a:solidFill>
                  <a:schemeClr val="accent6">
                    <a:lumMod val="75000"/>
                  </a:schemeClr>
                </a:solidFill>
              </a:rPr>
              <a:t>RBG_02233.jpg</a:t>
            </a:r>
            <a:endParaRPr lang="en-US" sz="1000" dirty="0">
              <a:solidFill>
                <a:schemeClr val="accent6">
                  <a:lumMod val="75000"/>
                </a:schemeClr>
              </a:solidFill>
            </a:endParaRPr>
          </a:p>
        </p:txBody>
      </p:sp>
      <p:sp>
        <p:nvSpPr>
          <p:cNvPr id="5" name="TextBox 7">
            <a:extLst>
              <a:ext uri="{FF2B5EF4-FFF2-40B4-BE49-F238E27FC236}">
                <a16:creationId xmlns:a16="http://schemas.microsoft.com/office/drawing/2014/main" id="{70862757-7F35-F3EE-2BE2-AC2E3AC0CD26}"/>
              </a:ext>
            </a:extLst>
          </p:cNvPr>
          <p:cNvSpPr txBox="1"/>
          <p:nvPr/>
        </p:nvSpPr>
        <p:spPr>
          <a:xfrm>
            <a:off x="2727147" y="3720210"/>
            <a:ext cx="1853389" cy="251740"/>
          </a:xfrm>
          <a:prstGeom prst="rect">
            <a:avLst/>
          </a:prstGeom>
          <a:noFill/>
        </p:spPr>
        <p:txBody>
          <a:bodyPr wrap="square" rtlCol="0">
            <a:spAutoFit/>
          </a:bodyPr>
          <a:lstStyle/>
          <a:p>
            <a:pPr algn="ctr"/>
            <a:r>
              <a:rPr lang="en-US" altLang="zh-CN" sz="1000" dirty="0">
                <a:solidFill>
                  <a:schemeClr val="accent6">
                    <a:lumMod val="75000"/>
                  </a:schemeClr>
                </a:solidFill>
              </a:rPr>
              <a:t>Thermal_02233.jpeg</a:t>
            </a:r>
            <a:endParaRPr lang="en-US" sz="1000" dirty="0">
              <a:solidFill>
                <a:schemeClr val="accent6">
                  <a:lumMod val="75000"/>
                </a:schemeClr>
              </a:solidFill>
            </a:endParaRPr>
          </a:p>
        </p:txBody>
      </p:sp>
      <p:pic>
        <p:nvPicPr>
          <p:cNvPr id="6" name="Picture 15">
            <a:extLst>
              <a:ext uri="{FF2B5EF4-FFF2-40B4-BE49-F238E27FC236}">
                <a16:creationId xmlns:a16="http://schemas.microsoft.com/office/drawing/2014/main" id="{572F11A2-007A-8044-EEB9-00998F946769}"/>
              </a:ext>
            </a:extLst>
          </p:cNvPr>
          <p:cNvPicPr>
            <a:picLocks noChangeAspect="1"/>
          </p:cNvPicPr>
          <p:nvPr/>
        </p:nvPicPr>
        <p:blipFill>
          <a:blip r:embed="rId3"/>
          <a:stretch>
            <a:fillRect/>
          </a:stretch>
        </p:blipFill>
        <p:spPr>
          <a:xfrm>
            <a:off x="2652272" y="1656748"/>
            <a:ext cx="2395221" cy="1916178"/>
          </a:xfrm>
          <a:prstGeom prst="rect">
            <a:avLst/>
          </a:prstGeom>
        </p:spPr>
      </p:pic>
      <p:pic>
        <p:nvPicPr>
          <p:cNvPr id="7" name="Picture 12" descr="A truck on a street&#10;&#10;Description automatically generated">
            <a:extLst>
              <a:ext uri="{FF2B5EF4-FFF2-40B4-BE49-F238E27FC236}">
                <a16:creationId xmlns:a16="http://schemas.microsoft.com/office/drawing/2014/main" id="{505DAB71-38CA-6095-0175-A4671A74410E}"/>
              </a:ext>
            </a:extLst>
          </p:cNvPr>
          <p:cNvPicPr>
            <a:picLocks noChangeAspect="1"/>
          </p:cNvPicPr>
          <p:nvPr/>
        </p:nvPicPr>
        <p:blipFill>
          <a:blip r:embed="rId4"/>
          <a:stretch>
            <a:fillRect/>
          </a:stretch>
        </p:blipFill>
        <p:spPr>
          <a:xfrm>
            <a:off x="383330" y="1656748"/>
            <a:ext cx="2155702" cy="1916178"/>
          </a:xfrm>
          <a:prstGeom prst="rect">
            <a:avLst/>
          </a:prstGeom>
        </p:spPr>
      </p:pic>
      <p:sp>
        <p:nvSpPr>
          <p:cNvPr id="8" name="文本框 7">
            <a:extLst>
              <a:ext uri="{FF2B5EF4-FFF2-40B4-BE49-F238E27FC236}">
                <a16:creationId xmlns:a16="http://schemas.microsoft.com/office/drawing/2014/main" id="{F1E694EF-70CC-D520-48E3-5AD1D583A874}"/>
              </a:ext>
            </a:extLst>
          </p:cNvPr>
          <p:cNvSpPr txBox="1"/>
          <p:nvPr/>
        </p:nvSpPr>
        <p:spPr>
          <a:xfrm>
            <a:off x="5333528" y="1556087"/>
            <a:ext cx="3427142" cy="2031325"/>
          </a:xfrm>
          <a:prstGeom prst="rect">
            <a:avLst/>
          </a:prstGeom>
          <a:noFill/>
        </p:spPr>
        <p:txBody>
          <a:bodyPr wrap="square" rtlCol="0">
            <a:spAutoFit/>
          </a:bodyPr>
          <a:lstStyle/>
          <a:p>
            <a:pPr marL="342900" indent="-342900">
              <a:buFont typeface="+mj-lt"/>
              <a:buAutoNum type="arabicPeriod"/>
            </a:pPr>
            <a:r>
              <a:rPr kumimoji="1" lang="en-US" altLang="zh-CN" sz="1400" dirty="0">
                <a:solidFill>
                  <a:srgbClr val="005F83"/>
                </a:solidFill>
              </a:rPr>
              <a:t>Can we fix the problem that the model cannot detect the “FedEx” truck?</a:t>
            </a:r>
          </a:p>
          <a:p>
            <a:pPr marL="342900" indent="-342900">
              <a:buFont typeface="+mj-lt"/>
              <a:buAutoNum type="arabicPeriod"/>
            </a:pPr>
            <a:endParaRPr kumimoji="1" lang="en-US" altLang="zh-CN" sz="1400" dirty="0">
              <a:solidFill>
                <a:srgbClr val="005F83"/>
              </a:solidFill>
            </a:endParaRPr>
          </a:p>
          <a:p>
            <a:pPr marL="342900" indent="-342900">
              <a:buFont typeface="+mj-lt"/>
              <a:buAutoNum type="arabicPeriod"/>
            </a:pPr>
            <a:r>
              <a:rPr kumimoji="1" lang="en-US" altLang="zh-CN" sz="1400" dirty="0">
                <a:solidFill>
                  <a:srgbClr val="005F83"/>
                </a:solidFill>
              </a:rPr>
              <a:t>Are there more effective baseline models than YOLO v10 for our dataset?</a:t>
            </a:r>
          </a:p>
          <a:p>
            <a:pPr marL="342900" indent="-342900">
              <a:buFont typeface="+mj-lt"/>
              <a:buAutoNum type="arabicPeriod"/>
            </a:pPr>
            <a:endParaRPr kumimoji="1" lang="en-US" altLang="zh-CN" sz="1400" dirty="0">
              <a:solidFill>
                <a:srgbClr val="005F83"/>
              </a:solidFill>
            </a:endParaRPr>
          </a:p>
          <a:p>
            <a:pPr marL="342900" indent="-342900">
              <a:buFont typeface="+mj-lt"/>
              <a:buAutoNum type="arabicPeriod"/>
            </a:pPr>
            <a:r>
              <a:rPr kumimoji="1" lang="en-US" altLang="zh-CN" sz="1400" dirty="0">
                <a:solidFill>
                  <a:srgbClr val="005F83"/>
                </a:solidFill>
              </a:rPr>
              <a:t>What techniques can we use to improve detection of predominantly small objects?</a:t>
            </a:r>
          </a:p>
        </p:txBody>
      </p:sp>
      <p:sp>
        <p:nvSpPr>
          <p:cNvPr id="10" name="文本框 9">
            <a:extLst>
              <a:ext uri="{FF2B5EF4-FFF2-40B4-BE49-F238E27FC236}">
                <a16:creationId xmlns:a16="http://schemas.microsoft.com/office/drawing/2014/main" id="{8E3FB2A3-C50E-2C63-4CDB-66434330B34E}"/>
              </a:ext>
            </a:extLst>
          </p:cNvPr>
          <p:cNvSpPr txBox="1"/>
          <p:nvPr/>
        </p:nvSpPr>
        <p:spPr>
          <a:xfrm>
            <a:off x="274055" y="1309202"/>
            <a:ext cx="5261964" cy="276999"/>
          </a:xfrm>
          <a:prstGeom prst="rect">
            <a:avLst/>
          </a:prstGeom>
          <a:noFill/>
        </p:spPr>
        <p:txBody>
          <a:bodyPr wrap="square">
            <a:spAutoFit/>
          </a:bodyPr>
          <a:lstStyle/>
          <a:p>
            <a:r>
              <a:rPr lang="en-US" altLang="zh-CN" sz="1200" dirty="0"/>
              <a:t>Example of a scenario where the model fails to detect the ‘FedEx’ truck.</a:t>
            </a:r>
            <a:endParaRPr lang="zh-CN" altLang="en-US" sz="1200" dirty="0"/>
          </a:p>
        </p:txBody>
      </p:sp>
    </p:spTree>
    <p:extLst>
      <p:ext uri="{BB962C8B-B14F-4D97-AF65-F5344CB8AC3E}">
        <p14:creationId xmlns:p14="http://schemas.microsoft.com/office/powerpoint/2010/main" val="2864100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C5498-F955-2BBF-9896-AD57EE81C01F}"/>
              </a:ext>
            </a:extLst>
          </p:cNvPr>
          <p:cNvSpPr>
            <a:spLocks noGrp="1"/>
          </p:cNvSpPr>
          <p:nvPr>
            <p:ph type="body" sz="quarter" idx="11"/>
          </p:nvPr>
        </p:nvSpPr>
        <p:spPr>
          <a:xfrm>
            <a:off x="580648" y="1319979"/>
            <a:ext cx="3735483" cy="2984377"/>
          </a:xfrm>
        </p:spPr>
        <p:txBody>
          <a:bodyPr/>
          <a:lstStyle/>
          <a:p>
            <a:r>
              <a:rPr lang="en-US" altLang="zh-CN" sz="1400" b="1" dirty="0"/>
              <a:t>Dataset:</a:t>
            </a:r>
            <a:r>
              <a:rPr lang="en-US" altLang="zh-CN" sz="1400" dirty="0"/>
              <a:t> Teledyne FLIR ADAS v2</a:t>
            </a:r>
          </a:p>
          <a:p>
            <a:endParaRPr lang="en-US" altLang="zh-CN" sz="1400" dirty="0"/>
          </a:p>
          <a:p>
            <a:r>
              <a:rPr lang="en-US" altLang="zh-CN" sz="1400" b="1" dirty="0"/>
              <a:t>Classes:</a:t>
            </a:r>
            <a:r>
              <a:rPr lang="en-US" altLang="zh-CN" sz="1400" dirty="0"/>
              <a:t> The dataset includes 10 categories: Person, Bike, Car, Motor, Bus, Truck, Light, Hydrant, Sign, and Other Vehicle.</a:t>
            </a:r>
          </a:p>
          <a:p>
            <a:endParaRPr lang="en-US" altLang="zh-CN" sz="1400" dirty="0"/>
          </a:p>
          <a:p>
            <a:r>
              <a:rPr lang="en-US" altLang="zh-CN" sz="1400" b="1" dirty="0"/>
              <a:t>Class Frequency:</a:t>
            </a:r>
            <a:r>
              <a:rPr lang="en-US" altLang="zh-CN" sz="1400" dirty="0"/>
              <a:t> The bar chart shows the number of instances per category, indicating strong representation across multiple object types.</a:t>
            </a:r>
            <a:endParaRPr kumimoji="1" lang="zh-CN" altLang="en-US" sz="1000" dirty="0"/>
          </a:p>
        </p:txBody>
      </p:sp>
      <p:sp>
        <p:nvSpPr>
          <p:cNvPr id="3" name="文本占位符 2">
            <a:extLst>
              <a:ext uri="{FF2B5EF4-FFF2-40B4-BE49-F238E27FC236}">
                <a16:creationId xmlns:a16="http://schemas.microsoft.com/office/drawing/2014/main" id="{688E3148-BC47-A0D6-1FB8-F1D869D1999E}"/>
              </a:ext>
            </a:extLst>
          </p:cNvPr>
          <p:cNvSpPr>
            <a:spLocks noGrp="1"/>
          </p:cNvSpPr>
          <p:nvPr>
            <p:ph type="body" sz="quarter" idx="10"/>
          </p:nvPr>
        </p:nvSpPr>
        <p:spPr/>
        <p:txBody>
          <a:bodyPr/>
          <a:lstStyle/>
          <a:p>
            <a:r>
              <a:rPr lang="en-US" altLang="zh-CN" sz="3600" dirty="0"/>
              <a:t>Dataset and Class Distribution (Answer 1)</a:t>
            </a:r>
            <a:endParaRPr kumimoji="1" lang="zh-CN" altLang="en-US" sz="3600" dirty="0"/>
          </a:p>
        </p:txBody>
      </p:sp>
      <p:pic>
        <p:nvPicPr>
          <p:cNvPr id="5" name="图片 4">
            <a:extLst>
              <a:ext uri="{FF2B5EF4-FFF2-40B4-BE49-F238E27FC236}">
                <a16:creationId xmlns:a16="http://schemas.microsoft.com/office/drawing/2014/main" id="{C34B63C5-5E2D-553C-A5AF-B2379A01E62E}"/>
              </a:ext>
            </a:extLst>
          </p:cNvPr>
          <p:cNvPicPr>
            <a:picLocks noChangeAspect="1"/>
          </p:cNvPicPr>
          <p:nvPr/>
        </p:nvPicPr>
        <p:blipFill rotWithShape="1">
          <a:blip r:embed="rId3"/>
          <a:srcRect l="72" t="-732" r="230" b="4886"/>
          <a:stretch/>
        </p:blipFill>
        <p:spPr>
          <a:xfrm>
            <a:off x="4827869" y="945469"/>
            <a:ext cx="3461538" cy="4006983"/>
          </a:xfrm>
          <a:prstGeom prst="rect">
            <a:avLst/>
          </a:prstGeom>
        </p:spPr>
      </p:pic>
    </p:spTree>
    <p:extLst>
      <p:ext uri="{BB962C8B-B14F-4D97-AF65-F5344CB8AC3E}">
        <p14:creationId xmlns:p14="http://schemas.microsoft.com/office/powerpoint/2010/main" val="847223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36402F-E370-9C7D-F141-7342EF7F938C}"/>
              </a:ext>
            </a:extLst>
          </p:cNvPr>
          <p:cNvSpPr>
            <a:spLocks noGrp="1"/>
          </p:cNvSpPr>
          <p:nvPr>
            <p:ph type="body" sz="quarter" idx="11"/>
          </p:nvPr>
        </p:nvSpPr>
        <p:spPr>
          <a:xfrm>
            <a:off x="545004" y="1298901"/>
            <a:ext cx="4308879" cy="3011623"/>
          </a:xfrm>
        </p:spPr>
        <p:txBody>
          <a:bodyPr/>
          <a:lstStyle/>
          <a:p>
            <a:r>
              <a:rPr kumimoji="1" lang="en-US" altLang="zh-CN" sz="1800" b="1" dirty="0"/>
              <a:t>Approach</a:t>
            </a:r>
            <a:r>
              <a:rPr kumimoji="1" lang="en-US" altLang="zh-CN" sz="1800" dirty="0"/>
              <a:t>: To find a stronger baseline, we trained five YOLO variants (v5n, v8n, v9n, v10n, v11n) on the new dataset under identical conditions.</a:t>
            </a:r>
          </a:p>
          <a:p>
            <a:endParaRPr kumimoji="1" lang="en-US" altLang="zh-CN" sz="1800" dirty="0"/>
          </a:p>
          <a:p>
            <a:r>
              <a:rPr kumimoji="1" lang="en-US" altLang="zh-CN" sz="1800" b="1" dirty="0"/>
              <a:t>Training Environment:</a:t>
            </a:r>
          </a:p>
          <a:p>
            <a:pPr lvl="1"/>
            <a:r>
              <a:rPr kumimoji="1" lang="en-US" altLang="zh-CN" sz="1600" b="1" dirty="0"/>
              <a:t>Cluster</a:t>
            </a:r>
            <a:r>
              <a:rPr kumimoji="1" lang="en-US" altLang="zh-CN" sz="1600" dirty="0"/>
              <a:t>: Mill Cluster</a:t>
            </a:r>
          </a:p>
          <a:p>
            <a:pPr lvl="1"/>
            <a:r>
              <a:rPr kumimoji="1" lang="en-US" altLang="zh-CN" sz="1600" b="1" dirty="0"/>
              <a:t>GPUs</a:t>
            </a:r>
            <a:r>
              <a:rPr kumimoji="1" lang="en-US" altLang="zh-CN" sz="1600" dirty="0"/>
              <a:t>: 2 × Tesla V100-SXM2 (32GB)</a:t>
            </a:r>
          </a:p>
          <a:p>
            <a:pPr lvl="1"/>
            <a:r>
              <a:rPr kumimoji="1" lang="en-US" altLang="zh-CN" sz="1600" b="1" dirty="0"/>
              <a:t>Framework</a:t>
            </a:r>
            <a:r>
              <a:rPr kumimoji="1" lang="en-US" altLang="zh-CN" sz="1600" dirty="0"/>
              <a:t>: </a:t>
            </a:r>
            <a:r>
              <a:rPr kumimoji="1" lang="en-US" altLang="zh-CN" sz="1600" dirty="0" err="1"/>
              <a:t>PyTorch</a:t>
            </a:r>
            <a:r>
              <a:rPr kumimoji="1" lang="en-US" altLang="zh-CN" sz="1600" dirty="0"/>
              <a:t>, CUDA</a:t>
            </a:r>
          </a:p>
          <a:p>
            <a:endParaRPr kumimoji="1" lang="en-US" altLang="zh-CN" sz="1800" dirty="0"/>
          </a:p>
        </p:txBody>
      </p:sp>
      <p:sp>
        <p:nvSpPr>
          <p:cNvPr id="3" name="文本占位符 2">
            <a:extLst>
              <a:ext uri="{FF2B5EF4-FFF2-40B4-BE49-F238E27FC236}">
                <a16:creationId xmlns:a16="http://schemas.microsoft.com/office/drawing/2014/main" id="{BD091640-6172-CE88-6811-E753825C30A7}"/>
              </a:ext>
            </a:extLst>
          </p:cNvPr>
          <p:cNvSpPr>
            <a:spLocks noGrp="1"/>
          </p:cNvSpPr>
          <p:nvPr>
            <p:ph type="body" sz="quarter" idx="10"/>
          </p:nvPr>
        </p:nvSpPr>
        <p:spPr/>
        <p:txBody>
          <a:bodyPr/>
          <a:lstStyle/>
          <a:p>
            <a:r>
              <a:rPr lang="en-US" altLang="zh-CN" sz="3600" dirty="0"/>
              <a:t>Testing Multiple YOLO Versions (Answer 2)</a:t>
            </a:r>
            <a:endParaRPr kumimoji="1" lang="zh-CN" altLang="en-US" sz="3600" dirty="0"/>
          </a:p>
        </p:txBody>
      </p:sp>
      <p:sp>
        <p:nvSpPr>
          <p:cNvPr id="4" name="Text Placeholder 1">
            <a:extLst>
              <a:ext uri="{FF2B5EF4-FFF2-40B4-BE49-F238E27FC236}">
                <a16:creationId xmlns:a16="http://schemas.microsoft.com/office/drawing/2014/main" id="{C18179C8-7EF7-A0FF-B996-1ED0E5BC6E05}"/>
              </a:ext>
            </a:extLst>
          </p:cNvPr>
          <p:cNvSpPr txBox="1">
            <a:spLocks/>
          </p:cNvSpPr>
          <p:nvPr/>
        </p:nvSpPr>
        <p:spPr>
          <a:xfrm>
            <a:off x="659305" y="2494444"/>
            <a:ext cx="3684095" cy="1379220"/>
          </a:xfrm>
          <a:prstGeom prst="rect">
            <a:avLst/>
          </a:prstGeom>
        </p:spPr>
        <p:txBody>
          <a:bodyPr/>
          <a:lstStyle>
            <a:lvl1pPr marL="342900" indent="-342900" algn="l" defTabSz="457200" rtl="0" eaLnBrk="1" latinLnBrk="0" hangingPunct="1">
              <a:spcBef>
                <a:spcPct val="20000"/>
              </a:spcBef>
              <a:buFont typeface="Lucida Grande"/>
              <a:buChar char="&gt;"/>
              <a:defRPr sz="2400" b="0" i="0" kern="1200" baseline="0">
                <a:solidFill>
                  <a:srgbClr val="005F83"/>
                </a:solidFill>
                <a:latin typeface="Orgon Slab Light"/>
                <a:ea typeface="+mn-ea"/>
                <a:cs typeface="Orgon Slab Light"/>
              </a:defRPr>
            </a:lvl1pPr>
            <a:lvl2pPr marL="742950" indent="-285750" algn="l" defTabSz="457200" rtl="0" eaLnBrk="1" latinLnBrk="0" hangingPunct="1">
              <a:spcBef>
                <a:spcPct val="20000"/>
              </a:spcBef>
              <a:buFont typeface="Arial"/>
              <a:buChar char="–"/>
              <a:defRPr sz="2000" b="0" i="0" kern="1200" baseline="0">
                <a:solidFill>
                  <a:srgbClr val="005F83"/>
                </a:solidFill>
                <a:latin typeface="Orgon Slab Light"/>
                <a:ea typeface="+mn-ea"/>
                <a:cs typeface="Orgon Slab Light"/>
              </a:defRPr>
            </a:lvl2pPr>
            <a:lvl3pPr marL="1143000" indent="-228600" algn="l" defTabSz="457200" rtl="0" eaLnBrk="1" latinLnBrk="0" hangingPunct="1">
              <a:spcBef>
                <a:spcPct val="20000"/>
              </a:spcBef>
              <a:buSzPct val="100000"/>
              <a:buFont typeface="Lucida Grande"/>
              <a:buChar char="&gt;"/>
              <a:defRPr sz="1800" b="0" i="0" kern="1200" baseline="0">
                <a:solidFill>
                  <a:srgbClr val="005F83"/>
                </a:solidFill>
                <a:latin typeface="Orgon Slab Light"/>
                <a:ea typeface="+mn-ea"/>
                <a:cs typeface="Orgon Slab Light"/>
              </a:defRPr>
            </a:lvl3pPr>
            <a:lvl4pPr marL="1600200" indent="-228600" algn="l" defTabSz="457200" rtl="0" eaLnBrk="1" latinLnBrk="0" hangingPunct="1">
              <a:spcBef>
                <a:spcPct val="20000"/>
              </a:spcBef>
              <a:buFont typeface="Arial"/>
              <a:buChar char="–"/>
              <a:defRPr sz="1600" b="0" i="0" kern="1200" baseline="0">
                <a:solidFill>
                  <a:srgbClr val="005F83"/>
                </a:solidFill>
                <a:latin typeface="Orgon Slab Light"/>
                <a:ea typeface="+mn-ea"/>
                <a:cs typeface="Orgon Slab Light"/>
              </a:defRPr>
            </a:lvl4pPr>
            <a:lvl5pPr marL="2057400" indent="-228600" algn="l" defTabSz="457200" rtl="0" eaLnBrk="1" latinLnBrk="0" hangingPunct="1">
              <a:spcBef>
                <a:spcPct val="20000"/>
              </a:spcBef>
              <a:buFont typeface="Lucida Grande"/>
              <a:buChar char="&gt;"/>
              <a:defRPr sz="1400" b="0" i="0" kern="1200" baseline="0">
                <a:solidFill>
                  <a:srgbClr val="005F83"/>
                </a:solidFill>
                <a:latin typeface="Orgon Slab Light"/>
                <a:ea typeface="+mn-ea"/>
                <a:cs typeface="Orgon Slab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endParaRPr lang="en-US" sz="1600" dirty="0"/>
          </a:p>
          <a:p>
            <a:endParaRPr lang="en-US" sz="1600" dirty="0"/>
          </a:p>
        </p:txBody>
      </p:sp>
      <p:graphicFrame>
        <p:nvGraphicFramePr>
          <p:cNvPr id="7" name="表格 6">
            <a:extLst>
              <a:ext uri="{FF2B5EF4-FFF2-40B4-BE49-F238E27FC236}">
                <a16:creationId xmlns:a16="http://schemas.microsoft.com/office/drawing/2014/main" id="{FADBB1C0-43D4-3362-990B-104D86D61FC8}"/>
              </a:ext>
            </a:extLst>
          </p:cNvPr>
          <p:cNvGraphicFramePr>
            <a:graphicFrameLocks noGrp="1"/>
          </p:cNvGraphicFramePr>
          <p:nvPr>
            <p:extLst>
              <p:ext uri="{D42A27DB-BD31-4B8C-83A1-F6EECF244321}">
                <p14:modId xmlns:p14="http://schemas.microsoft.com/office/powerpoint/2010/main" val="1003720261"/>
              </p:ext>
            </p:extLst>
          </p:nvPr>
        </p:nvGraphicFramePr>
        <p:xfrm>
          <a:off x="5265769" y="1987891"/>
          <a:ext cx="3135798" cy="1645920"/>
        </p:xfrm>
        <a:graphic>
          <a:graphicData uri="http://schemas.openxmlformats.org/drawingml/2006/table">
            <a:tbl>
              <a:tblPr firstRow="1" bandRow="1">
                <a:tableStyleId>{7E9639D4-E3E2-4D34-9284-5A2195B3D0D7}</a:tableStyleId>
              </a:tblPr>
              <a:tblGrid>
                <a:gridCol w="1045266">
                  <a:extLst>
                    <a:ext uri="{9D8B030D-6E8A-4147-A177-3AD203B41FA5}">
                      <a16:colId xmlns:a16="http://schemas.microsoft.com/office/drawing/2014/main" val="3363832886"/>
                    </a:ext>
                  </a:extLst>
                </a:gridCol>
                <a:gridCol w="1045266">
                  <a:extLst>
                    <a:ext uri="{9D8B030D-6E8A-4147-A177-3AD203B41FA5}">
                      <a16:colId xmlns:a16="http://schemas.microsoft.com/office/drawing/2014/main" val="175341188"/>
                    </a:ext>
                  </a:extLst>
                </a:gridCol>
                <a:gridCol w="1045266">
                  <a:extLst>
                    <a:ext uri="{9D8B030D-6E8A-4147-A177-3AD203B41FA5}">
                      <a16:colId xmlns:a16="http://schemas.microsoft.com/office/drawing/2014/main" val="601835734"/>
                    </a:ext>
                  </a:extLst>
                </a:gridCol>
              </a:tblGrid>
              <a:tr h="260274">
                <a:tc>
                  <a:txBody>
                    <a:bodyPr/>
                    <a:lstStyle/>
                    <a:p>
                      <a:pPr algn="ctr"/>
                      <a:r>
                        <a:rPr lang="en-US" altLang="zh-CN" sz="1200" dirty="0">
                          <a:solidFill>
                            <a:schemeClr val="bg2"/>
                          </a:solidFill>
                        </a:rPr>
                        <a:t>Baseline</a:t>
                      </a:r>
                      <a:endParaRPr lang="zh-CN" altLang="en-US" sz="1200" dirty="0">
                        <a:solidFill>
                          <a:schemeClr val="bg2"/>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chemeClr val="bg2"/>
                          </a:solidFill>
                        </a:rPr>
                        <a:t>Epochs</a:t>
                      </a:r>
                      <a:endParaRPr lang="zh-CN" altLang="en-US" sz="1200" dirty="0">
                        <a:solidFill>
                          <a:schemeClr val="bg2"/>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chemeClr val="bg2"/>
                          </a:solidFill>
                        </a:rPr>
                        <a:t>Batch</a:t>
                      </a:r>
                      <a:r>
                        <a:rPr lang="zh-CN" altLang="en-US" sz="1200" dirty="0">
                          <a:solidFill>
                            <a:schemeClr val="bg2"/>
                          </a:solidFill>
                        </a:rPr>
                        <a:t> </a:t>
                      </a:r>
                      <a:r>
                        <a:rPr lang="en-US" altLang="zh-CN" sz="1200" dirty="0">
                          <a:solidFill>
                            <a:schemeClr val="bg2"/>
                          </a:solidFill>
                        </a:rPr>
                        <a:t>Size</a:t>
                      </a:r>
                      <a:endParaRPr lang="zh-CN" altLang="en-US" sz="1200" dirty="0">
                        <a:solidFill>
                          <a:schemeClr val="bg2"/>
                        </a:solidFill>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20797188"/>
                  </a:ext>
                </a:extLst>
              </a:tr>
              <a:tr h="260274">
                <a:tc>
                  <a:txBody>
                    <a:bodyPr/>
                    <a:lstStyle/>
                    <a:p>
                      <a:pPr algn="ctr"/>
                      <a:r>
                        <a:rPr lang="en-US" altLang="zh-CN" sz="1200" b="1" dirty="0">
                          <a:solidFill>
                            <a:srgbClr val="000000"/>
                          </a:solidFill>
                        </a:rPr>
                        <a:t>YOLOv5n</a:t>
                      </a:r>
                      <a:endParaRPr lang="zh-CN" altLang="en-US" sz="1200" b="1" dirty="0">
                        <a:solidFill>
                          <a:srgbClr val="000000"/>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200</a:t>
                      </a:r>
                      <a:endParaRPr lang="zh-CN" altLang="en-US" sz="1200" dirty="0">
                        <a:solidFill>
                          <a:srgbClr val="000000"/>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64</a:t>
                      </a:r>
                      <a:endParaRPr lang="zh-CN" altLang="en-US" sz="1200" dirty="0">
                        <a:solidFill>
                          <a:srgbClr val="000000"/>
                        </a:solidFill>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22365270"/>
                  </a:ext>
                </a:extLst>
              </a:tr>
              <a:tr h="260274">
                <a:tc>
                  <a:txBody>
                    <a:bodyPr/>
                    <a:lstStyle/>
                    <a:p>
                      <a:pPr algn="ctr"/>
                      <a:r>
                        <a:rPr lang="en-US" altLang="zh-CN" sz="1200" b="1" dirty="0">
                          <a:solidFill>
                            <a:srgbClr val="000000"/>
                          </a:solidFill>
                        </a:rPr>
                        <a:t>YOLOv8n</a:t>
                      </a:r>
                      <a:endParaRPr lang="zh-CN" altLang="en-US" sz="1200" b="1" dirty="0">
                        <a:solidFill>
                          <a:srgbClr val="000000"/>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200</a:t>
                      </a:r>
                      <a:endParaRPr lang="zh-CN" altLang="en-US" sz="1200" dirty="0">
                        <a:solidFill>
                          <a:srgbClr val="000000"/>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64</a:t>
                      </a:r>
                      <a:endParaRPr lang="zh-CN" altLang="en-US" sz="1200" dirty="0">
                        <a:solidFill>
                          <a:srgbClr val="000000"/>
                        </a:solidFill>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26243171"/>
                  </a:ext>
                </a:extLst>
              </a:tr>
              <a:tr h="260274">
                <a:tc>
                  <a:txBody>
                    <a:bodyPr/>
                    <a:lstStyle/>
                    <a:p>
                      <a:pPr algn="ctr"/>
                      <a:r>
                        <a:rPr lang="en-US" altLang="zh-CN" sz="1200" b="1" dirty="0">
                          <a:solidFill>
                            <a:srgbClr val="000000"/>
                          </a:solidFill>
                        </a:rPr>
                        <a:t>YOLOv9n</a:t>
                      </a:r>
                      <a:endParaRPr lang="zh-CN" altLang="en-US" sz="1200" b="1" dirty="0">
                        <a:solidFill>
                          <a:srgbClr val="000000"/>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200</a:t>
                      </a:r>
                      <a:endParaRPr lang="zh-CN" altLang="en-US" sz="1200" dirty="0">
                        <a:solidFill>
                          <a:srgbClr val="000000"/>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64</a:t>
                      </a:r>
                      <a:endParaRPr lang="zh-CN" altLang="en-US" sz="1200" dirty="0">
                        <a:solidFill>
                          <a:srgbClr val="000000"/>
                        </a:solidFill>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95334894"/>
                  </a:ext>
                </a:extLst>
              </a:tr>
              <a:tr h="260274">
                <a:tc>
                  <a:txBody>
                    <a:bodyPr/>
                    <a:lstStyle/>
                    <a:p>
                      <a:pPr algn="ctr"/>
                      <a:r>
                        <a:rPr lang="en-US" altLang="zh-CN" sz="1200" b="1" dirty="0">
                          <a:solidFill>
                            <a:srgbClr val="000000"/>
                          </a:solidFill>
                        </a:rPr>
                        <a:t>YOLOv10n</a:t>
                      </a:r>
                      <a:endParaRPr lang="zh-CN" altLang="en-US" sz="1200" b="1" dirty="0">
                        <a:solidFill>
                          <a:srgbClr val="000000"/>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200</a:t>
                      </a:r>
                      <a:endParaRPr lang="zh-CN" altLang="en-US" sz="1200" dirty="0">
                        <a:solidFill>
                          <a:srgbClr val="000000"/>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altLang="zh-CN" sz="1200" dirty="0">
                          <a:solidFill>
                            <a:srgbClr val="000000"/>
                          </a:solidFill>
                        </a:rPr>
                        <a:t>64</a:t>
                      </a:r>
                      <a:endParaRPr lang="zh-CN" altLang="en-US" sz="1200" dirty="0">
                        <a:solidFill>
                          <a:srgbClr val="000000"/>
                        </a:solidFill>
                      </a:endParaRP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27569462"/>
                  </a:ext>
                </a:extLst>
              </a:tr>
              <a:tr h="260274">
                <a:tc>
                  <a:txBody>
                    <a:bodyPr/>
                    <a:lstStyle/>
                    <a:p>
                      <a:pPr algn="ctr"/>
                      <a:r>
                        <a:rPr lang="en-US" altLang="zh-CN" sz="1200" b="1" dirty="0">
                          <a:solidFill>
                            <a:srgbClr val="000000"/>
                          </a:solidFill>
                        </a:rPr>
                        <a:t>YOLOv11n</a:t>
                      </a:r>
                      <a:endParaRPr lang="zh-CN" altLang="en-US" sz="1200" b="1" dirty="0">
                        <a:solidFill>
                          <a:srgbClr val="000000"/>
                        </a:solidFill>
                      </a:endParaRPr>
                    </a:p>
                  </a:txBody>
                  <a:tcPr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dirty="0">
                          <a:solidFill>
                            <a:srgbClr val="000000"/>
                          </a:solidFill>
                        </a:rPr>
                        <a:t>200</a:t>
                      </a:r>
                      <a:endParaRPr lang="zh-CN" altLang="en-US" sz="1200" dirty="0">
                        <a:solidFill>
                          <a:srgbClr val="000000"/>
                        </a:solidFill>
                      </a:endParaRPr>
                    </a:p>
                  </a:txBody>
                  <a:tcPr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dirty="0">
                          <a:solidFill>
                            <a:srgbClr val="000000"/>
                          </a:solidFill>
                        </a:rPr>
                        <a:t>64</a:t>
                      </a:r>
                      <a:endParaRPr lang="zh-CN" altLang="en-US" sz="1200" dirty="0">
                        <a:solidFill>
                          <a:srgbClr val="000000"/>
                        </a:solidFill>
                      </a:endParaRPr>
                    </a:p>
                  </a:txBody>
                  <a:tcPr anchor="ctr">
                    <a:lnL>
                      <a:noFill/>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567556"/>
                  </a:ext>
                </a:extLst>
              </a:tr>
            </a:tbl>
          </a:graphicData>
        </a:graphic>
      </p:graphicFrame>
    </p:spTree>
    <p:extLst>
      <p:ext uri="{BB962C8B-B14F-4D97-AF65-F5344CB8AC3E}">
        <p14:creationId xmlns:p14="http://schemas.microsoft.com/office/powerpoint/2010/main" val="362951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7">
            <a:extLst>
              <a:ext uri="{FF2B5EF4-FFF2-40B4-BE49-F238E27FC236}">
                <a16:creationId xmlns:a16="http://schemas.microsoft.com/office/drawing/2014/main" id="{F9164960-A940-A60F-8652-08840B741399}"/>
              </a:ext>
            </a:extLst>
          </p:cNvPr>
          <p:cNvSpPr txBox="1"/>
          <p:nvPr/>
        </p:nvSpPr>
        <p:spPr>
          <a:xfrm>
            <a:off x="385800" y="1429422"/>
            <a:ext cx="2927669" cy="1754326"/>
          </a:xfrm>
          <a:prstGeom prst="rect">
            <a:avLst/>
          </a:prstGeom>
          <a:noFill/>
        </p:spPr>
        <p:txBody>
          <a:bodyPr wrap="square" rtlCol="0">
            <a:spAutoFit/>
          </a:bodyPr>
          <a:lstStyle/>
          <a:p>
            <a:pPr marL="171450" indent="-171450">
              <a:buFont typeface="Arial" panose="020B0604020202020204" pitchFamily="34" charset="0"/>
              <a:buChar char="•"/>
            </a:pPr>
            <a:r>
              <a:rPr lang="en-US" sz="1200" b="1" i="0" dirty="0">
                <a:solidFill>
                  <a:schemeClr val="accent6">
                    <a:lumMod val="75000"/>
                  </a:schemeClr>
                </a:solidFill>
                <a:effectLst/>
                <a:highlight>
                  <a:srgbClr val="FFFFFF"/>
                </a:highlight>
                <a:latin typeface="Roboto" panose="020F0502020204030204" pitchFamily="34" charset="0"/>
              </a:rPr>
              <a:t>Precision</a:t>
            </a:r>
            <a:r>
              <a:rPr lang="en-US" sz="1200" b="0" i="0" dirty="0">
                <a:solidFill>
                  <a:schemeClr val="accent6">
                    <a:lumMod val="75000"/>
                  </a:schemeClr>
                </a:solidFill>
                <a:effectLst/>
                <a:highlight>
                  <a:srgbClr val="FFFFFF"/>
                </a:highlight>
                <a:latin typeface="Roboto" panose="020F0502020204030204" pitchFamily="34" charset="0"/>
              </a:rPr>
              <a:t>: Accuracy of detections</a:t>
            </a:r>
          </a:p>
          <a:p>
            <a:pPr marL="171450" indent="-171450">
              <a:buFont typeface="Arial" panose="020B0604020202020204" pitchFamily="34" charset="0"/>
              <a:buChar char="•"/>
            </a:pPr>
            <a:endParaRPr lang="en-US" sz="1200" b="0" i="0" dirty="0">
              <a:solidFill>
                <a:schemeClr val="accent6">
                  <a:lumMod val="75000"/>
                </a:schemeClr>
              </a:solidFill>
              <a:effectLst/>
              <a:highlight>
                <a:srgbClr val="FFFFFF"/>
              </a:highlight>
              <a:latin typeface="Roboto" panose="020F0502020204030204" pitchFamily="34" charset="0"/>
            </a:endParaRPr>
          </a:p>
          <a:p>
            <a:pPr marL="171450" indent="-171450">
              <a:buFont typeface="Arial" panose="020B0604020202020204" pitchFamily="34" charset="0"/>
              <a:buChar char="•"/>
            </a:pPr>
            <a:r>
              <a:rPr lang="en-US" sz="1200" b="1" i="0" dirty="0">
                <a:solidFill>
                  <a:schemeClr val="accent6">
                    <a:lumMod val="75000"/>
                  </a:schemeClr>
                </a:solidFill>
                <a:effectLst/>
                <a:highlight>
                  <a:srgbClr val="FFFFFF"/>
                </a:highlight>
                <a:latin typeface="Roboto" panose="020F0502020204030204" pitchFamily="34" charset="0"/>
              </a:rPr>
              <a:t>Recall</a:t>
            </a:r>
            <a:r>
              <a:rPr lang="en-US" sz="1200" b="0" i="0" dirty="0">
                <a:solidFill>
                  <a:schemeClr val="accent6">
                    <a:lumMod val="75000"/>
                  </a:schemeClr>
                </a:solidFill>
                <a:effectLst/>
                <a:highlight>
                  <a:srgbClr val="FFFFFF"/>
                </a:highlight>
                <a:latin typeface="Roboto" panose="020F0502020204030204" pitchFamily="34" charset="0"/>
              </a:rPr>
              <a:t>: Coverage of all ground truths.</a:t>
            </a:r>
          </a:p>
          <a:p>
            <a:pPr marL="171450" indent="-171450">
              <a:buFont typeface="Arial" panose="020B0604020202020204" pitchFamily="34" charset="0"/>
              <a:buChar char="•"/>
            </a:pPr>
            <a:endParaRPr lang="en-US" sz="1200" b="1" i="0" dirty="0">
              <a:solidFill>
                <a:schemeClr val="accent6">
                  <a:lumMod val="75000"/>
                </a:schemeClr>
              </a:solidFill>
              <a:effectLst/>
              <a:highlight>
                <a:srgbClr val="FFFFFF"/>
              </a:highlight>
              <a:latin typeface="Roboto" panose="020F0502020204030204" pitchFamily="34" charset="0"/>
            </a:endParaRPr>
          </a:p>
          <a:p>
            <a:pPr marL="171450" indent="-171450">
              <a:buFont typeface="Arial" panose="020B0604020202020204" pitchFamily="34" charset="0"/>
              <a:buChar char="•"/>
            </a:pPr>
            <a:r>
              <a:rPr lang="en-US" sz="1200" b="1" i="0" dirty="0">
                <a:solidFill>
                  <a:schemeClr val="accent6">
                    <a:lumMod val="75000"/>
                  </a:schemeClr>
                </a:solidFill>
                <a:effectLst/>
                <a:highlight>
                  <a:srgbClr val="FFFFFF"/>
                </a:highlight>
                <a:latin typeface="Roboto" panose="020F0502020204030204" pitchFamily="34" charset="0"/>
              </a:rPr>
              <a:t>mAP50</a:t>
            </a:r>
            <a:r>
              <a:rPr lang="en-US" sz="1200" b="0" i="0" dirty="0">
                <a:solidFill>
                  <a:schemeClr val="accent6">
                    <a:lumMod val="75000"/>
                  </a:schemeClr>
                </a:solidFill>
                <a:effectLst/>
                <a:highlight>
                  <a:srgbClr val="FFFFFF"/>
                </a:highlight>
                <a:latin typeface="Roboto" panose="020F0502020204030204" pitchFamily="34" charset="0"/>
              </a:rPr>
              <a:t>: Mean Average Precision at </a:t>
            </a:r>
            <a:r>
              <a:rPr lang="en-US" sz="1200" b="0" i="0" dirty="0" err="1">
                <a:solidFill>
                  <a:schemeClr val="accent6">
                    <a:lumMod val="75000"/>
                  </a:schemeClr>
                </a:solidFill>
                <a:effectLst/>
                <a:highlight>
                  <a:srgbClr val="FFFFFF"/>
                </a:highlight>
                <a:latin typeface="Roboto" panose="020F0502020204030204" pitchFamily="34" charset="0"/>
              </a:rPr>
              <a:t>IoU</a:t>
            </a:r>
            <a:r>
              <a:rPr lang="en-US" sz="1200" b="0" i="0" dirty="0">
                <a:solidFill>
                  <a:schemeClr val="accent6">
                    <a:lumMod val="75000"/>
                  </a:schemeClr>
                </a:solidFill>
                <a:effectLst/>
                <a:highlight>
                  <a:srgbClr val="FFFFFF"/>
                </a:highlight>
                <a:latin typeface="Roboto" panose="020F0502020204030204" pitchFamily="34" charset="0"/>
              </a:rPr>
              <a:t>=0.50</a:t>
            </a:r>
          </a:p>
          <a:p>
            <a:pPr marL="171450" indent="-171450">
              <a:buFont typeface="Arial" panose="020B0604020202020204" pitchFamily="34" charset="0"/>
              <a:buChar char="•"/>
            </a:pPr>
            <a:endParaRPr lang="en-US" sz="1200" dirty="0">
              <a:solidFill>
                <a:schemeClr val="accent6">
                  <a:lumMod val="75000"/>
                </a:schemeClr>
              </a:solidFill>
              <a:highlight>
                <a:srgbClr val="FFFFFF"/>
              </a:highlight>
              <a:latin typeface="Roboto" panose="020F0502020204030204" pitchFamily="34" charset="0"/>
            </a:endParaRPr>
          </a:p>
          <a:p>
            <a:pPr marL="171450" indent="-171450">
              <a:buFont typeface="Arial" panose="020B0604020202020204" pitchFamily="34" charset="0"/>
              <a:buChar char="•"/>
            </a:pPr>
            <a:r>
              <a:rPr lang="en-US" sz="1200" b="1" i="0" dirty="0">
                <a:solidFill>
                  <a:schemeClr val="accent6">
                    <a:lumMod val="75000"/>
                  </a:schemeClr>
                </a:solidFill>
                <a:effectLst/>
                <a:highlight>
                  <a:srgbClr val="FFFFFF"/>
                </a:highlight>
                <a:latin typeface="Roboto" panose="020F0502020204030204" pitchFamily="34" charset="0"/>
              </a:rPr>
              <a:t>mAP50-95</a:t>
            </a:r>
            <a:r>
              <a:rPr lang="en-US" sz="1200" b="0" i="0" dirty="0">
                <a:solidFill>
                  <a:schemeClr val="accent6">
                    <a:lumMod val="75000"/>
                  </a:schemeClr>
                </a:solidFill>
                <a:effectLst/>
                <a:highlight>
                  <a:srgbClr val="FFFFFF"/>
                </a:highlight>
                <a:latin typeface="Roboto" panose="020F0502020204030204" pitchFamily="34" charset="0"/>
              </a:rPr>
              <a:t>: Mean Average Precision averaged over </a:t>
            </a:r>
            <a:r>
              <a:rPr lang="en-US" sz="1200" b="0" i="0" dirty="0" err="1">
                <a:solidFill>
                  <a:schemeClr val="accent6">
                    <a:lumMod val="75000"/>
                  </a:schemeClr>
                </a:solidFill>
                <a:effectLst/>
                <a:highlight>
                  <a:srgbClr val="FFFFFF"/>
                </a:highlight>
                <a:latin typeface="Roboto" panose="020F0502020204030204" pitchFamily="34" charset="0"/>
              </a:rPr>
              <a:t>IoU</a:t>
            </a:r>
            <a:r>
              <a:rPr lang="en-US" sz="1200" b="0" i="0" dirty="0">
                <a:solidFill>
                  <a:schemeClr val="accent6">
                    <a:lumMod val="75000"/>
                  </a:schemeClr>
                </a:solidFill>
                <a:effectLst/>
                <a:highlight>
                  <a:srgbClr val="FFFFFF"/>
                </a:highlight>
                <a:latin typeface="Roboto" panose="020F0502020204030204" pitchFamily="34" charset="0"/>
              </a:rPr>
              <a:t>=0.50 to 0.95 </a:t>
            </a:r>
            <a:endParaRPr lang="en-US" sz="1200" dirty="0">
              <a:solidFill>
                <a:schemeClr val="accent6">
                  <a:lumMod val="75000"/>
                </a:schemeClr>
              </a:solidFill>
            </a:endParaRPr>
          </a:p>
        </p:txBody>
      </p:sp>
      <p:sp>
        <p:nvSpPr>
          <p:cNvPr id="7" name="文本框 6">
            <a:extLst>
              <a:ext uri="{FF2B5EF4-FFF2-40B4-BE49-F238E27FC236}">
                <a16:creationId xmlns:a16="http://schemas.microsoft.com/office/drawing/2014/main" id="{17B4366A-F7DF-47C5-AE8B-D343363584BC}"/>
              </a:ext>
            </a:extLst>
          </p:cNvPr>
          <p:cNvSpPr txBox="1"/>
          <p:nvPr/>
        </p:nvSpPr>
        <p:spPr>
          <a:xfrm>
            <a:off x="1849635" y="3689780"/>
            <a:ext cx="6260690" cy="646331"/>
          </a:xfrm>
          <a:prstGeom prst="rect">
            <a:avLst/>
          </a:prstGeom>
          <a:noFill/>
        </p:spPr>
        <p:txBody>
          <a:bodyPr wrap="square">
            <a:spAutoFit/>
          </a:bodyPr>
          <a:lstStyle/>
          <a:p>
            <a:r>
              <a:rPr lang="en-US" altLang="zh-CN" b="1" dirty="0">
                <a:solidFill>
                  <a:srgbClr val="005F83"/>
                </a:solidFill>
                <a:latin typeface="+mj-lt"/>
              </a:rPr>
              <a:t>Conclusion:</a:t>
            </a:r>
            <a:r>
              <a:rPr lang="zh-CN" altLang="en-US" b="1" dirty="0">
                <a:solidFill>
                  <a:srgbClr val="005F83"/>
                </a:solidFill>
                <a:latin typeface="+mj-lt"/>
              </a:rPr>
              <a:t> </a:t>
            </a:r>
            <a:r>
              <a:rPr lang="en-US" altLang="zh-CN" dirty="0">
                <a:solidFill>
                  <a:srgbClr val="005F83"/>
                </a:solidFill>
                <a:latin typeface="+mj-lt"/>
              </a:rPr>
              <a:t>YOLOv8n achieved the highest scores in all evaluation metrics, demonstrating superior overall performance.</a:t>
            </a:r>
            <a:endParaRPr lang="zh-CN" altLang="en-US" dirty="0">
              <a:solidFill>
                <a:srgbClr val="005F83"/>
              </a:solidFill>
              <a:latin typeface="+mj-lt"/>
            </a:endParaRPr>
          </a:p>
        </p:txBody>
      </p:sp>
      <p:sp>
        <p:nvSpPr>
          <p:cNvPr id="12" name="文本占位符 11">
            <a:extLst>
              <a:ext uri="{FF2B5EF4-FFF2-40B4-BE49-F238E27FC236}">
                <a16:creationId xmlns:a16="http://schemas.microsoft.com/office/drawing/2014/main" id="{E6577CBD-0A8E-21D8-6275-6F9FF18E5408}"/>
              </a:ext>
            </a:extLst>
          </p:cNvPr>
          <p:cNvSpPr>
            <a:spLocks noGrp="1"/>
          </p:cNvSpPr>
          <p:nvPr>
            <p:ph type="body" sz="quarter" idx="10"/>
          </p:nvPr>
        </p:nvSpPr>
        <p:spPr/>
        <p:txBody>
          <a:bodyPr/>
          <a:lstStyle/>
          <a:p>
            <a:r>
              <a:rPr lang="en-US" altLang="zh-CN" sz="3600" dirty="0"/>
              <a:t>Comparative Results of YOLO Variants</a:t>
            </a:r>
            <a:endParaRPr lang="zh-CN" altLang="en-US" sz="3600" dirty="0"/>
          </a:p>
        </p:txBody>
      </p:sp>
      <p:graphicFrame>
        <p:nvGraphicFramePr>
          <p:cNvPr id="2" name="表格 1">
            <a:extLst>
              <a:ext uri="{FF2B5EF4-FFF2-40B4-BE49-F238E27FC236}">
                <a16:creationId xmlns:a16="http://schemas.microsoft.com/office/drawing/2014/main" id="{95E743E9-3F3C-F70E-A378-71B497165908}"/>
              </a:ext>
            </a:extLst>
          </p:cNvPr>
          <p:cNvGraphicFramePr>
            <a:graphicFrameLocks noGrp="1"/>
          </p:cNvGraphicFramePr>
          <p:nvPr>
            <p:extLst>
              <p:ext uri="{D42A27DB-BD31-4B8C-83A1-F6EECF244321}">
                <p14:modId xmlns:p14="http://schemas.microsoft.com/office/powerpoint/2010/main" val="1953939962"/>
              </p:ext>
            </p:extLst>
          </p:nvPr>
        </p:nvGraphicFramePr>
        <p:xfrm>
          <a:off x="4014779" y="1603349"/>
          <a:ext cx="4322885" cy="1445604"/>
        </p:xfrm>
        <a:graphic>
          <a:graphicData uri="http://schemas.openxmlformats.org/drawingml/2006/table">
            <a:tbl>
              <a:tblPr firstRow="1">
                <a:tableStyleId>{7E9639D4-E3E2-4D34-9284-5A2195B3D0D7}</a:tableStyleId>
              </a:tblPr>
              <a:tblGrid>
                <a:gridCol w="864577">
                  <a:extLst>
                    <a:ext uri="{9D8B030D-6E8A-4147-A177-3AD203B41FA5}">
                      <a16:colId xmlns:a16="http://schemas.microsoft.com/office/drawing/2014/main" val="2771820670"/>
                    </a:ext>
                  </a:extLst>
                </a:gridCol>
                <a:gridCol w="864577">
                  <a:extLst>
                    <a:ext uri="{9D8B030D-6E8A-4147-A177-3AD203B41FA5}">
                      <a16:colId xmlns:a16="http://schemas.microsoft.com/office/drawing/2014/main" val="709910765"/>
                    </a:ext>
                  </a:extLst>
                </a:gridCol>
                <a:gridCol w="864577">
                  <a:extLst>
                    <a:ext uri="{9D8B030D-6E8A-4147-A177-3AD203B41FA5}">
                      <a16:colId xmlns:a16="http://schemas.microsoft.com/office/drawing/2014/main" val="2176840403"/>
                    </a:ext>
                  </a:extLst>
                </a:gridCol>
                <a:gridCol w="864577">
                  <a:extLst>
                    <a:ext uri="{9D8B030D-6E8A-4147-A177-3AD203B41FA5}">
                      <a16:colId xmlns:a16="http://schemas.microsoft.com/office/drawing/2014/main" val="854001757"/>
                    </a:ext>
                  </a:extLst>
                </a:gridCol>
                <a:gridCol w="864577">
                  <a:extLst>
                    <a:ext uri="{9D8B030D-6E8A-4147-A177-3AD203B41FA5}">
                      <a16:colId xmlns:a16="http://schemas.microsoft.com/office/drawing/2014/main" val="93258101"/>
                    </a:ext>
                  </a:extLst>
                </a:gridCol>
              </a:tblGrid>
              <a:tr h="240934">
                <a:tc>
                  <a:txBody>
                    <a:bodyPr/>
                    <a:lstStyle/>
                    <a:p>
                      <a:pPr algn="ctr" fontAlgn="t"/>
                      <a:r>
                        <a:rPr lang="en-US" sz="1100" b="1" kern="1200" dirty="0">
                          <a:solidFill>
                            <a:schemeClr val="bg2"/>
                          </a:solidFill>
                        </a:rPr>
                        <a:t>Model</a:t>
                      </a:r>
                      <a:endParaRPr lang="en-US" sz="1100" b="1" kern="1200" dirty="0">
                        <a:solidFill>
                          <a:schemeClr val="bg2"/>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1100" b="1" kern="1200" dirty="0">
                          <a:solidFill>
                            <a:schemeClr val="bg2"/>
                          </a:solidFill>
                        </a:rPr>
                        <a:t>Precision</a:t>
                      </a:r>
                      <a:endParaRPr lang="en-US" sz="1100" b="1" kern="1200" dirty="0">
                        <a:solidFill>
                          <a:schemeClr val="bg2"/>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1100" b="1" kern="1200" dirty="0">
                          <a:solidFill>
                            <a:schemeClr val="bg2"/>
                          </a:solidFill>
                        </a:rPr>
                        <a:t>Recall</a:t>
                      </a:r>
                      <a:endParaRPr lang="en-US" sz="1100" b="1" kern="1200" dirty="0">
                        <a:solidFill>
                          <a:schemeClr val="bg2"/>
                        </a:solidFill>
                        <a:latin typeface="+mn-lt"/>
                        <a:ea typeface="+mn-ea"/>
                        <a:cs typeface="+mn-cs"/>
                      </a:endParaRPr>
                    </a:p>
                  </a:txBody>
                  <a:tcPr marL="9525" marR="9525" marT="9525"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1100" b="1" kern="1200" dirty="0">
                          <a:solidFill>
                            <a:schemeClr val="bg2"/>
                          </a:solidFill>
                        </a:rPr>
                        <a:t>mAP50</a:t>
                      </a:r>
                      <a:endParaRPr lang="en-US" sz="1100" b="1" kern="1200" dirty="0">
                        <a:solidFill>
                          <a:schemeClr val="bg2"/>
                        </a:solidFill>
                        <a:latin typeface="+mn-lt"/>
                        <a:ea typeface="+mn-ea"/>
                        <a:cs typeface="+mn-cs"/>
                      </a:endParaRPr>
                    </a:p>
                  </a:txBody>
                  <a:tcPr marL="9525" marR="9525" marT="9525"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1100" b="1" kern="1200" dirty="0">
                          <a:solidFill>
                            <a:schemeClr val="bg2"/>
                          </a:solidFill>
                        </a:rPr>
                        <a:t>mAP50-95</a:t>
                      </a:r>
                      <a:endParaRPr lang="en-US" sz="1100" b="1" kern="1200" dirty="0">
                        <a:solidFill>
                          <a:schemeClr val="bg2"/>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26807390"/>
                  </a:ext>
                </a:extLst>
              </a:tr>
              <a:tr h="240934">
                <a:tc>
                  <a:txBody>
                    <a:bodyPr/>
                    <a:lstStyle/>
                    <a:p>
                      <a:pPr algn="ctr" fontAlgn="b"/>
                      <a:r>
                        <a:rPr lang="en-US" sz="1100" b="1" kern="1200" dirty="0">
                          <a:solidFill>
                            <a:srgbClr val="000000"/>
                          </a:solidFill>
                        </a:rPr>
                        <a:t>YOLOv5n</a:t>
                      </a:r>
                      <a:endParaRPr lang="en-US" sz="1100" b="1" kern="1200" dirty="0">
                        <a:solidFill>
                          <a:srgbClr val="000000"/>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0.61</a:t>
                      </a:r>
                      <a:endParaRPr lang="en-US" altLang="zh-CN" sz="1100" b="0" kern="1200" dirty="0">
                        <a:solidFill>
                          <a:srgbClr val="000000"/>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0.41</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0.47</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0.28</a:t>
                      </a:r>
                      <a:endParaRPr lang="en-US" altLang="zh-CN" sz="1100" b="0" kern="1200">
                        <a:solidFill>
                          <a:srgbClr val="000000"/>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8188171"/>
                  </a:ext>
                </a:extLst>
              </a:tr>
              <a:tr h="240934">
                <a:tc>
                  <a:txBody>
                    <a:bodyPr/>
                    <a:lstStyle/>
                    <a:p>
                      <a:pPr algn="ctr" fontAlgn="b"/>
                      <a:r>
                        <a:rPr lang="en-US" sz="1100" b="1" kern="1200" dirty="0">
                          <a:solidFill>
                            <a:srgbClr val="000000"/>
                          </a:solidFill>
                        </a:rPr>
                        <a:t>YOLOv8n</a:t>
                      </a:r>
                      <a:endParaRPr lang="en-US" sz="1100" b="1" kern="1200" dirty="0">
                        <a:solidFill>
                          <a:srgbClr val="000000"/>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100" b="0" kern="1200" dirty="0">
                          <a:solidFill>
                            <a:srgbClr val="000000"/>
                          </a:solidFill>
                        </a:rPr>
                        <a:t>0.62</a:t>
                      </a:r>
                      <a:endParaRPr lang="en-US" altLang="zh-CN" sz="1100" b="0" kern="1200" dirty="0">
                        <a:solidFill>
                          <a:srgbClr val="000000"/>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100" b="0" kern="1200" dirty="0">
                          <a:solidFill>
                            <a:srgbClr val="000000"/>
                          </a:solidFill>
                        </a:rPr>
                        <a:t>0.46</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100" b="0" kern="1200" dirty="0">
                          <a:solidFill>
                            <a:srgbClr val="000000"/>
                          </a:solidFill>
                        </a:rPr>
                        <a:t>0.51</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n-US" altLang="zh-CN" sz="1100" b="0" kern="1200" dirty="0">
                          <a:solidFill>
                            <a:srgbClr val="000000"/>
                          </a:solidFill>
                        </a:rPr>
                        <a:t>0.31</a:t>
                      </a:r>
                      <a:endParaRPr lang="en-US" altLang="zh-CN" sz="1100" b="0" kern="1200" dirty="0">
                        <a:solidFill>
                          <a:srgbClr val="000000"/>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65746765"/>
                  </a:ext>
                </a:extLst>
              </a:tr>
              <a:tr h="240934">
                <a:tc>
                  <a:txBody>
                    <a:bodyPr/>
                    <a:lstStyle/>
                    <a:p>
                      <a:pPr algn="ctr" fontAlgn="b"/>
                      <a:r>
                        <a:rPr lang="en-US" sz="1100" b="1" kern="1200" dirty="0">
                          <a:solidFill>
                            <a:srgbClr val="000000"/>
                          </a:solidFill>
                        </a:rPr>
                        <a:t>YOLOv9n</a:t>
                      </a:r>
                      <a:endParaRPr lang="en-US" sz="1100" b="1" kern="1200" dirty="0">
                        <a:solidFill>
                          <a:srgbClr val="000000"/>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0.62</a:t>
                      </a:r>
                      <a:endParaRPr lang="en-US" altLang="zh-CN" sz="1100" b="0" kern="1200">
                        <a:solidFill>
                          <a:srgbClr val="000000"/>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0.41</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0.46</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0.27</a:t>
                      </a:r>
                      <a:endParaRPr lang="en-US" altLang="zh-CN" sz="1100" b="0" kern="1200" dirty="0">
                        <a:solidFill>
                          <a:srgbClr val="000000"/>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782789"/>
                  </a:ext>
                </a:extLst>
              </a:tr>
              <a:tr h="240934">
                <a:tc>
                  <a:txBody>
                    <a:bodyPr/>
                    <a:lstStyle/>
                    <a:p>
                      <a:pPr algn="ctr" fontAlgn="b"/>
                      <a:r>
                        <a:rPr lang="en-US" sz="1100" b="1" kern="1200" dirty="0">
                          <a:solidFill>
                            <a:srgbClr val="000000"/>
                          </a:solidFill>
                        </a:rPr>
                        <a:t>YOLOv10n</a:t>
                      </a:r>
                      <a:endParaRPr lang="en-US" sz="1100" b="1" kern="1200" dirty="0">
                        <a:solidFill>
                          <a:srgbClr val="000000"/>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0.59</a:t>
                      </a:r>
                      <a:endParaRPr lang="en-US" altLang="zh-CN" sz="1100" b="0" kern="1200">
                        <a:solidFill>
                          <a:srgbClr val="000000"/>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0.42</a:t>
                      </a:r>
                      <a:endParaRPr lang="en-US" altLang="zh-CN" sz="1100" b="0" kern="120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0.47</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0.28</a:t>
                      </a:r>
                      <a:endParaRPr lang="en-US" altLang="zh-CN" sz="1100" b="0" kern="1200" dirty="0">
                        <a:solidFill>
                          <a:srgbClr val="000000"/>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935533"/>
                  </a:ext>
                </a:extLst>
              </a:tr>
              <a:tr h="240934">
                <a:tc>
                  <a:txBody>
                    <a:bodyPr/>
                    <a:lstStyle/>
                    <a:p>
                      <a:pPr algn="ctr" fontAlgn="b"/>
                      <a:r>
                        <a:rPr lang="en-US" sz="1100" b="1" kern="1200" dirty="0">
                          <a:solidFill>
                            <a:srgbClr val="000000"/>
                          </a:solidFill>
                        </a:rPr>
                        <a:t>YOLOv11n</a:t>
                      </a:r>
                      <a:endParaRPr lang="en-US" sz="1100" b="1" kern="1200" dirty="0">
                        <a:solidFill>
                          <a:srgbClr val="000000"/>
                        </a:solidFill>
                        <a:latin typeface="+mn-lt"/>
                        <a:ea typeface="+mn-ea"/>
                        <a:cs typeface="+mn-cs"/>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0.62</a:t>
                      </a:r>
                      <a:endParaRPr lang="en-US" altLang="zh-CN" sz="1100" b="0" kern="1200">
                        <a:solidFill>
                          <a:srgbClr val="000000"/>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b="0" kern="1200">
                          <a:solidFill>
                            <a:srgbClr val="000000"/>
                          </a:solidFill>
                        </a:rPr>
                        <a:t>0.41</a:t>
                      </a:r>
                      <a:endParaRPr lang="en-US" altLang="zh-CN" sz="1100" b="0" kern="1200">
                        <a:solidFill>
                          <a:srgbClr val="000000"/>
                        </a:solidFill>
                        <a:latin typeface="+mn-lt"/>
                        <a:ea typeface="+mn-ea"/>
                        <a:cs typeface="+mn-cs"/>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0.46</a:t>
                      </a:r>
                      <a:endParaRPr lang="en-US" altLang="zh-CN" sz="1100" b="0" kern="1200" dirty="0">
                        <a:solidFill>
                          <a:srgbClr val="000000"/>
                        </a:solidFill>
                        <a:latin typeface="+mn-lt"/>
                        <a:ea typeface="+mn-ea"/>
                        <a:cs typeface="+mn-cs"/>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b="0" kern="1200" dirty="0">
                          <a:solidFill>
                            <a:srgbClr val="000000"/>
                          </a:solidFill>
                        </a:rPr>
                        <a:t>0.27</a:t>
                      </a:r>
                      <a:endParaRPr lang="en-US" altLang="zh-CN" sz="1100" b="0" kern="1200" dirty="0">
                        <a:solidFill>
                          <a:srgbClr val="000000"/>
                        </a:solidFill>
                        <a:latin typeface="+mn-lt"/>
                        <a:ea typeface="+mn-ea"/>
                        <a:cs typeface="+mn-cs"/>
                      </a:endParaRP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4237988"/>
                  </a:ext>
                </a:extLst>
              </a:tr>
            </a:tbl>
          </a:graphicData>
        </a:graphic>
      </p:graphicFrame>
    </p:spTree>
    <p:extLst>
      <p:ext uri="{BB962C8B-B14F-4D97-AF65-F5344CB8AC3E}">
        <p14:creationId xmlns:p14="http://schemas.microsoft.com/office/powerpoint/2010/main" val="1644990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20FB1B3-8073-DF86-A89B-6BBB4489FEA3}"/>
              </a:ext>
            </a:extLst>
          </p:cNvPr>
          <p:cNvSpPr>
            <a:spLocks noGrp="1"/>
          </p:cNvSpPr>
          <p:nvPr>
            <p:ph type="body" sz="quarter" idx="10"/>
          </p:nvPr>
        </p:nvSpPr>
        <p:spPr/>
        <p:txBody>
          <a:bodyPr/>
          <a:lstStyle/>
          <a:p>
            <a:r>
              <a:rPr kumimoji="1" lang="en-US" altLang="zh-CN" dirty="0"/>
              <a:t>Detection</a:t>
            </a:r>
            <a:r>
              <a:rPr kumimoji="1" lang="zh-CN" altLang="en-US" dirty="0"/>
              <a:t> </a:t>
            </a:r>
            <a:r>
              <a:rPr kumimoji="1" lang="en-US" altLang="zh-CN" dirty="0"/>
              <a:t>Example</a:t>
            </a:r>
            <a:endParaRPr kumimoji="1" lang="zh-CN" altLang="en-US" dirty="0"/>
          </a:p>
        </p:txBody>
      </p:sp>
      <p:pic>
        <p:nvPicPr>
          <p:cNvPr id="9" name="图片 8">
            <a:extLst>
              <a:ext uri="{FF2B5EF4-FFF2-40B4-BE49-F238E27FC236}">
                <a16:creationId xmlns:a16="http://schemas.microsoft.com/office/drawing/2014/main" id="{F439BB86-DCDC-71F3-C0D1-8148DB958424}"/>
              </a:ext>
            </a:extLst>
          </p:cNvPr>
          <p:cNvPicPr>
            <a:picLocks noChangeAspect="1"/>
          </p:cNvPicPr>
          <p:nvPr/>
        </p:nvPicPr>
        <p:blipFill>
          <a:blip r:embed="rId3"/>
          <a:stretch>
            <a:fillRect/>
          </a:stretch>
        </p:blipFill>
        <p:spPr>
          <a:xfrm>
            <a:off x="652655" y="1295373"/>
            <a:ext cx="3765164" cy="3012131"/>
          </a:xfrm>
          <a:prstGeom prst="rect">
            <a:avLst/>
          </a:prstGeom>
        </p:spPr>
      </p:pic>
      <p:pic>
        <p:nvPicPr>
          <p:cNvPr id="10" name="图片 9">
            <a:extLst>
              <a:ext uri="{FF2B5EF4-FFF2-40B4-BE49-F238E27FC236}">
                <a16:creationId xmlns:a16="http://schemas.microsoft.com/office/drawing/2014/main" id="{D0529A3B-3A70-75EC-E2E2-C2E0B20BC486}"/>
              </a:ext>
            </a:extLst>
          </p:cNvPr>
          <p:cNvPicPr>
            <a:picLocks noChangeAspect="1"/>
          </p:cNvPicPr>
          <p:nvPr/>
        </p:nvPicPr>
        <p:blipFill>
          <a:blip r:embed="rId4"/>
          <a:stretch>
            <a:fillRect/>
          </a:stretch>
        </p:blipFill>
        <p:spPr>
          <a:xfrm>
            <a:off x="4679279" y="1295373"/>
            <a:ext cx="3765164" cy="3012131"/>
          </a:xfrm>
          <a:prstGeom prst="rect">
            <a:avLst/>
          </a:prstGeom>
        </p:spPr>
      </p:pic>
      <p:sp>
        <p:nvSpPr>
          <p:cNvPr id="11" name="文本框 10">
            <a:extLst>
              <a:ext uri="{FF2B5EF4-FFF2-40B4-BE49-F238E27FC236}">
                <a16:creationId xmlns:a16="http://schemas.microsoft.com/office/drawing/2014/main" id="{38BE0D40-446C-6A95-D87E-9AD5EB649B3A}"/>
              </a:ext>
            </a:extLst>
          </p:cNvPr>
          <p:cNvSpPr txBox="1"/>
          <p:nvPr/>
        </p:nvSpPr>
        <p:spPr>
          <a:xfrm>
            <a:off x="1866586" y="4378132"/>
            <a:ext cx="1015214" cy="369332"/>
          </a:xfrm>
          <a:prstGeom prst="rect">
            <a:avLst/>
          </a:prstGeom>
          <a:noFill/>
        </p:spPr>
        <p:txBody>
          <a:bodyPr wrap="none" rtlCol="0">
            <a:spAutoFit/>
          </a:bodyPr>
          <a:lstStyle/>
          <a:p>
            <a:r>
              <a:rPr kumimoji="1" lang="en-US" altLang="zh-CN" dirty="0"/>
              <a:t>Picture</a:t>
            </a:r>
            <a:r>
              <a:rPr kumimoji="1" lang="zh-CN" altLang="en-US" dirty="0"/>
              <a:t> </a:t>
            </a:r>
            <a:r>
              <a:rPr kumimoji="1" lang="en-US" altLang="zh-CN" dirty="0"/>
              <a:t>1</a:t>
            </a:r>
            <a:endParaRPr kumimoji="1" lang="zh-CN" altLang="en-US" dirty="0"/>
          </a:p>
        </p:txBody>
      </p:sp>
      <p:sp>
        <p:nvSpPr>
          <p:cNvPr id="12" name="文本框 11">
            <a:extLst>
              <a:ext uri="{FF2B5EF4-FFF2-40B4-BE49-F238E27FC236}">
                <a16:creationId xmlns:a16="http://schemas.microsoft.com/office/drawing/2014/main" id="{1C2F9C35-3EC4-AA43-DA29-5FD3EBD5C634}"/>
              </a:ext>
            </a:extLst>
          </p:cNvPr>
          <p:cNvSpPr txBox="1"/>
          <p:nvPr/>
        </p:nvSpPr>
        <p:spPr>
          <a:xfrm>
            <a:off x="6054254" y="4421829"/>
            <a:ext cx="1015214" cy="369332"/>
          </a:xfrm>
          <a:prstGeom prst="rect">
            <a:avLst/>
          </a:prstGeom>
          <a:noFill/>
        </p:spPr>
        <p:txBody>
          <a:bodyPr wrap="none" rtlCol="0">
            <a:spAutoFit/>
          </a:bodyPr>
          <a:lstStyle/>
          <a:p>
            <a:r>
              <a:rPr kumimoji="1" lang="en-US" altLang="zh-CN" dirty="0"/>
              <a:t>Picture</a:t>
            </a:r>
            <a:r>
              <a:rPr kumimoji="1" lang="zh-CN" altLang="en-US" dirty="0"/>
              <a:t> </a:t>
            </a:r>
            <a:r>
              <a:rPr kumimoji="1" lang="en-US" altLang="zh-CN" dirty="0"/>
              <a:t>2</a:t>
            </a:r>
            <a:endParaRPr kumimoji="1" lang="zh-CN" altLang="en-US" dirty="0"/>
          </a:p>
        </p:txBody>
      </p:sp>
    </p:spTree>
    <p:extLst>
      <p:ext uri="{BB962C8B-B14F-4D97-AF65-F5344CB8AC3E}">
        <p14:creationId xmlns:p14="http://schemas.microsoft.com/office/powerpoint/2010/main" val="268808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0D4A-50F5-4853-9970-6B3634F88CDA}"/>
              </a:ext>
            </a:extLst>
          </p:cNvPr>
          <p:cNvSpPr>
            <a:spLocks noGrp="1"/>
          </p:cNvSpPr>
          <p:nvPr>
            <p:ph type="title"/>
          </p:nvPr>
        </p:nvSpPr>
        <p:spPr/>
        <p:txBody>
          <a:bodyPr/>
          <a:lstStyle/>
          <a:p>
            <a:r>
              <a:rPr lang="en-US" sz="3600" dirty="0"/>
              <a:t>Technical Status Progress</a:t>
            </a:r>
          </a:p>
        </p:txBody>
      </p:sp>
      <p:pic>
        <p:nvPicPr>
          <p:cNvPr id="3" name="Graphic 2" descr="Microscope with chemical flasks">
            <a:extLst>
              <a:ext uri="{FF2B5EF4-FFF2-40B4-BE49-F238E27FC236}">
                <a16:creationId xmlns:a16="http://schemas.microsoft.com/office/drawing/2014/main" id="{A8212DBC-E1AC-D99E-2F42-221F7EBCB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8479" y="130629"/>
            <a:ext cx="5143500" cy="5143500"/>
          </a:xfrm>
          <a:prstGeom prst="rect">
            <a:avLst/>
          </a:prstGeom>
        </p:spPr>
      </p:pic>
    </p:spTree>
    <p:extLst>
      <p:ext uri="{BB962C8B-B14F-4D97-AF65-F5344CB8AC3E}">
        <p14:creationId xmlns:p14="http://schemas.microsoft.com/office/powerpoint/2010/main" val="1772705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DD19C-D666-EBF1-2DB3-A537191FA99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65A877B0-0231-4D52-0E95-23877479BA32}"/>
              </a:ext>
            </a:extLst>
          </p:cNvPr>
          <p:cNvSpPr txBox="1"/>
          <p:nvPr/>
        </p:nvSpPr>
        <p:spPr>
          <a:xfrm>
            <a:off x="493957" y="1044944"/>
            <a:ext cx="7087829" cy="338554"/>
          </a:xfrm>
          <a:prstGeom prst="rect">
            <a:avLst/>
          </a:prstGeom>
          <a:noFill/>
        </p:spPr>
        <p:txBody>
          <a:bodyPr wrap="square">
            <a:spAutoFit/>
          </a:bodyPr>
          <a:lstStyle/>
          <a:p>
            <a:pPr marL="171450" indent="-171450">
              <a:buFont typeface="Arial" panose="020B0604020202020204" pitchFamily="34" charset="0"/>
              <a:buChar char="•"/>
            </a:pPr>
            <a:r>
              <a:rPr lang="en-US" altLang="zh-CN" sz="1600" b="1" dirty="0">
                <a:solidFill>
                  <a:srgbClr val="005F83"/>
                </a:solidFill>
              </a:rPr>
              <a:t>Evaluation results for our customized YOLOv8 model.</a:t>
            </a:r>
          </a:p>
        </p:txBody>
      </p:sp>
      <p:sp>
        <p:nvSpPr>
          <p:cNvPr id="21" name="文本占位符 2">
            <a:extLst>
              <a:ext uri="{FF2B5EF4-FFF2-40B4-BE49-F238E27FC236}">
                <a16:creationId xmlns:a16="http://schemas.microsoft.com/office/drawing/2014/main" id="{4529C45C-618F-C0EE-9CBD-E9543D5C645D}"/>
              </a:ext>
            </a:extLst>
          </p:cNvPr>
          <p:cNvSpPr txBox="1">
            <a:spLocks/>
          </p:cNvSpPr>
          <p:nvPr/>
        </p:nvSpPr>
        <p:spPr>
          <a:xfrm>
            <a:off x="493957" y="-12700"/>
            <a:ext cx="8370643" cy="800099"/>
          </a:xfrm>
          <a:prstGeom prst="rect">
            <a:avLst/>
          </a:prstGeom>
          <a:ln>
            <a:noFill/>
          </a:ln>
        </p:spPr>
        <p:txBody>
          <a:bodyPr>
            <a:noAutofit/>
          </a:bodyPr>
          <a:lstStyle>
            <a:lvl1pPr marL="0" indent="0" algn="l" defTabSz="457200" rtl="0" eaLnBrk="1" latinLnBrk="0" hangingPunct="1">
              <a:lnSpc>
                <a:spcPct val="100000"/>
              </a:lnSpc>
              <a:spcBef>
                <a:spcPct val="20000"/>
              </a:spcBef>
              <a:buFont typeface="Arial"/>
              <a:buNone/>
              <a:defRPr sz="5900" b="0" i="0" kern="1200" baseline="0">
                <a:solidFill>
                  <a:schemeClr val="bg2"/>
                </a:solidFill>
                <a:latin typeface="Tungsten Semibold"/>
                <a:ea typeface="+mn-ea"/>
                <a:cs typeface="Tungsten Semibold"/>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3600"/>
              <a:t>Class-Level Evaluation with YOLOv8</a:t>
            </a:r>
            <a:endParaRPr kumimoji="1" lang="zh-CN" altLang="en-US" sz="3600" dirty="0"/>
          </a:p>
        </p:txBody>
      </p:sp>
      <p:sp>
        <p:nvSpPr>
          <p:cNvPr id="22" name="文本框 21">
            <a:extLst>
              <a:ext uri="{FF2B5EF4-FFF2-40B4-BE49-F238E27FC236}">
                <a16:creationId xmlns:a16="http://schemas.microsoft.com/office/drawing/2014/main" id="{C12489DE-1A3C-DEB5-44C7-50BDF14203B7}"/>
              </a:ext>
            </a:extLst>
          </p:cNvPr>
          <p:cNvSpPr txBox="1"/>
          <p:nvPr/>
        </p:nvSpPr>
        <p:spPr>
          <a:xfrm>
            <a:off x="494307" y="462325"/>
            <a:ext cx="4596580" cy="369332"/>
          </a:xfrm>
          <a:prstGeom prst="rect">
            <a:avLst/>
          </a:prstGeom>
          <a:noFill/>
        </p:spPr>
        <p:txBody>
          <a:bodyPr wrap="square">
            <a:spAutoFit/>
          </a:bodyPr>
          <a:lstStyle/>
          <a:p>
            <a:r>
              <a:rPr lang="en-US" altLang="zh-CN" dirty="0">
                <a:solidFill>
                  <a:schemeClr val="bg2"/>
                </a:solidFill>
              </a:rPr>
              <a:t>Detailed performance metrics per class</a:t>
            </a:r>
            <a:endParaRPr lang="zh-CN" altLang="en-US" dirty="0">
              <a:solidFill>
                <a:schemeClr val="bg2"/>
              </a:solidFill>
            </a:endParaRPr>
          </a:p>
        </p:txBody>
      </p:sp>
      <p:sp>
        <p:nvSpPr>
          <p:cNvPr id="27" name="文本框 26">
            <a:extLst>
              <a:ext uri="{FF2B5EF4-FFF2-40B4-BE49-F238E27FC236}">
                <a16:creationId xmlns:a16="http://schemas.microsoft.com/office/drawing/2014/main" id="{13C62A8A-7851-2E0C-3B5A-29A8EB7D1A7C}"/>
              </a:ext>
            </a:extLst>
          </p:cNvPr>
          <p:cNvSpPr txBox="1"/>
          <p:nvPr/>
        </p:nvSpPr>
        <p:spPr>
          <a:xfrm>
            <a:off x="1434992" y="4098556"/>
            <a:ext cx="4591878" cy="769441"/>
          </a:xfrm>
          <a:prstGeom prst="rect">
            <a:avLst/>
          </a:prstGeom>
          <a:noFill/>
        </p:spPr>
        <p:txBody>
          <a:bodyPr wrap="square">
            <a:spAutoFit/>
          </a:bodyPr>
          <a:lstStyle/>
          <a:p>
            <a:r>
              <a:rPr lang="en-US" altLang="zh-CN" sz="1100" b="1" dirty="0">
                <a:solidFill>
                  <a:srgbClr val="005F83"/>
                </a:solidFill>
              </a:rPr>
              <a:t>Color Coding:</a:t>
            </a:r>
          </a:p>
          <a:p>
            <a:pPr marL="171450" indent="-171450">
              <a:buFont typeface="Arial" panose="020B0604020202020204" pitchFamily="34" charset="0"/>
              <a:buChar char="•"/>
            </a:pPr>
            <a:r>
              <a:rPr lang="en-US" altLang="zh-CN" sz="1100" b="1" dirty="0">
                <a:solidFill>
                  <a:srgbClr val="005F83"/>
                </a:solidFill>
              </a:rPr>
              <a:t>Green:</a:t>
            </a:r>
            <a:r>
              <a:rPr lang="zh-CN" altLang="en-US" sz="1100" b="1" dirty="0">
                <a:solidFill>
                  <a:srgbClr val="005F83"/>
                </a:solidFill>
              </a:rPr>
              <a:t> </a:t>
            </a:r>
            <a:r>
              <a:rPr lang="en-US" altLang="zh-CN" sz="1100" dirty="0">
                <a:solidFill>
                  <a:srgbClr val="005F83"/>
                </a:solidFill>
              </a:rPr>
              <a:t>Strong performance</a:t>
            </a:r>
            <a:r>
              <a:rPr lang="zh-CN" altLang="en-US" sz="1100" dirty="0">
                <a:solidFill>
                  <a:srgbClr val="005F83"/>
                </a:solidFill>
              </a:rPr>
              <a:t> </a:t>
            </a:r>
            <a:endParaRPr lang="en-US" altLang="zh-CN" sz="1100" dirty="0">
              <a:solidFill>
                <a:srgbClr val="005F83"/>
              </a:solidFill>
            </a:endParaRPr>
          </a:p>
          <a:p>
            <a:pPr marL="171450" indent="-171450">
              <a:buFont typeface="Arial" panose="020B0604020202020204" pitchFamily="34" charset="0"/>
              <a:buChar char="•"/>
            </a:pPr>
            <a:r>
              <a:rPr lang="en-US" altLang="zh-CN" sz="1100" b="1" dirty="0">
                <a:solidFill>
                  <a:srgbClr val="005F83"/>
                </a:solidFill>
              </a:rPr>
              <a:t>Yellow: </a:t>
            </a:r>
            <a:r>
              <a:rPr lang="en-US" altLang="zh-CN" sz="1100" dirty="0">
                <a:solidFill>
                  <a:srgbClr val="005F83"/>
                </a:solidFill>
              </a:rPr>
              <a:t>Lower performance with</a:t>
            </a:r>
            <a:r>
              <a:rPr lang="zh-CN" altLang="en-US" sz="1100" dirty="0">
                <a:solidFill>
                  <a:srgbClr val="005F83"/>
                </a:solidFill>
              </a:rPr>
              <a:t> </a:t>
            </a:r>
            <a:r>
              <a:rPr lang="en-US" altLang="zh-CN" sz="1100" dirty="0">
                <a:solidFill>
                  <a:srgbClr val="005F83"/>
                </a:solidFill>
              </a:rPr>
              <a:t>small</a:t>
            </a:r>
            <a:r>
              <a:rPr lang="zh-CN" altLang="en-US" sz="1100" dirty="0">
                <a:solidFill>
                  <a:srgbClr val="005F83"/>
                </a:solidFill>
              </a:rPr>
              <a:t> </a:t>
            </a:r>
            <a:r>
              <a:rPr lang="en-US" altLang="zh-CN" sz="1100" dirty="0">
                <a:solidFill>
                  <a:srgbClr val="005F83"/>
                </a:solidFill>
              </a:rPr>
              <a:t>instances</a:t>
            </a:r>
          </a:p>
          <a:p>
            <a:pPr marL="171450" indent="-171450">
              <a:buFont typeface="Arial" panose="020B0604020202020204" pitchFamily="34" charset="0"/>
              <a:buChar char="•"/>
            </a:pPr>
            <a:r>
              <a:rPr lang="en-US" altLang="zh-CN" sz="1100" b="1" dirty="0">
                <a:solidFill>
                  <a:srgbClr val="005F83"/>
                </a:solidFill>
              </a:rPr>
              <a:t>Bule: </a:t>
            </a:r>
            <a:r>
              <a:rPr lang="en-US" altLang="zh-CN" sz="1100" dirty="0">
                <a:solidFill>
                  <a:srgbClr val="005F83"/>
                </a:solidFill>
              </a:rPr>
              <a:t>Strong performance</a:t>
            </a:r>
            <a:r>
              <a:rPr lang="zh-CN" altLang="en-US" sz="1100" dirty="0">
                <a:solidFill>
                  <a:srgbClr val="005F83"/>
                </a:solidFill>
              </a:rPr>
              <a:t> </a:t>
            </a:r>
            <a:r>
              <a:rPr lang="en-US" altLang="zh-CN" sz="1100" dirty="0">
                <a:solidFill>
                  <a:srgbClr val="005F83"/>
                </a:solidFill>
              </a:rPr>
              <a:t>with</a:t>
            </a:r>
            <a:r>
              <a:rPr lang="zh-CN" altLang="en-US" sz="1100" dirty="0">
                <a:solidFill>
                  <a:srgbClr val="005F83"/>
                </a:solidFill>
              </a:rPr>
              <a:t> </a:t>
            </a:r>
            <a:r>
              <a:rPr lang="en-US" altLang="zh-CN" sz="1100" dirty="0">
                <a:solidFill>
                  <a:srgbClr val="005F83"/>
                </a:solidFill>
              </a:rPr>
              <a:t>small</a:t>
            </a:r>
            <a:r>
              <a:rPr lang="zh-CN" altLang="en-US" sz="1100" dirty="0">
                <a:solidFill>
                  <a:srgbClr val="005F83"/>
                </a:solidFill>
              </a:rPr>
              <a:t> </a:t>
            </a:r>
            <a:r>
              <a:rPr lang="en-US" altLang="zh-CN" sz="1100" dirty="0">
                <a:solidFill>
                  <a:srgbClr val="005F83"/>
                </a:solidFill>
              </a:rPr>
              <a:t>instances</a:t>
            </a:r>
            <a:endParaRPr lang="en-US" altLang="zh-CN" sz="1100" b="1" dirty="0">
              <a:solidFill>
                <a:srgbClr val="005F83"/>
              </a:solidFill>
            </a:endParaRPr>
          </a:p>
        </p:txBody>
      </p:sp>
      <p:graphicFrame>
        <p:nvGraphicFramePr>
          <p:cNvPr id="9" name="表格 8">
            <a:extLst>
              <a:ext uri="{FF2B5EF4-FFF2-40B4-BE49-F238E27FC236}">
                <a16:creationId xmlns:a16="http://schemas.microsoft.com/office/drawing/2014/main" id="{6D3DE034-1B48-2935-DF57-91C8DEF250FF}"/>
              </a:ext>
            </a:extLst>
          </p:cNvPr>
          <p:cNvGraphicFramePr>
            <a:graphicFrameLocks noGrp="1"/>
          </p:cNvGraphicFramePr>
          <p:nvPr>
            <p:extLst>
              <p:ext uri="{D42A27DB-BD31-4B8C-83A1-F6EECF244321}">
                <p14:modId xmlns:p14="http://schemas.microsoft.com/office/powerpoint/2010/main" val="3049520951"/>
              </p:ext>
            </p:extLst>
          </p:nvPr>
        </p:nvGraphicFramePr>
        <p:xfrm>
          <a:off x="1432643" y="1555589"/>
          <a:ext cx="6493270" cy="2370876"/>
        </p:xfrm>
        <a:graphic>
          <a:graphicData uri="http://schemas.openxmlformats.org/drawingml/2006/table">
            <a:tbl>
              <a:tblPr firstRow="1" firstCol="1">
                <a:noFill/>
                <a:tableStyleId>{7E9639D4-E3E2-4D34-9284-5A2195B3D0D7}</a:tableStyleId>
              </a:tblPr>
              <a:tblGrid>
                <a:gridCol w="927610">
                  <a:extLst>
                    <a:ext uri="{9D8B030D-6E8A-4147-A177-3AD203B41FA5}">
                      <a16:colId xmlns:a16="http://schemas.microsoft.com/office/drawing/2014/main" val="2748843801"/>
                    </a:ext>
                  </a:extLst>
                </a:gridCol>
                <a:gridCol w="927610">
                  <a:extLst>
                    <a:ext uri="{9D8B030D-6E8A-4147-A177-3AD203B41FA5}">
                      <a16:colId xmlns:a16="http://schemas.microsoft.com/office/drawing/2014/main" val="1739947797"/>
                    </a:ext>
                  </a:extLst>
                </a:gridCol>
                <a:gridCol w="927610">
                  <a:extLst>
                    <a:ext uri="{9D8B030D-6E8A-4147-A177-3AD203B41FA5}">
                      <a16:colId xmlns:a16="http://schemas.microsoft.com/office/drawing/2014/main" val="1264844261"/>
                    </a:ext>
                  </a:extLst>
                </a:gridCol>
                <a:gridCol w="927610">
                  <a:extLst>
                    <a:ext uri="{9D8B030D-6E8A-4147-A177-3AD203B41FA5}">
                      <a16:colId xmlns:a16="http://schemas.microsoft.com/office/drawing/2014/main" val="1517289113"/>
                    </a:ext>
                  </a:extLst>
                </a:gridCol>
                <a:gridCol w="927610">
                  <a:extLst>
                    <a:ext uri="{9D8B030D-6E8A-4147-A177-3AD203B41FA5}">
                      <a16:colId xmlns:a16="http://schemas.microsoft.com/office/drawing/2014/main" val="1999787845"/>
                    </a:ext>
                  </a:extLst>
                </a:gridCol>
                <a:gridCol w="927610">
                  <a:extLst>
                    <a:ext uri="{9D8B030D-6E8A-4147-A177-3AD203B41FA5}">
                      <a16:colId xmlns:a16="http://schemas.microsoft.com/office/drawing/2014/main" val="1499253905"/>
                    </a:ext>
                  </a:extLst>
                </a:gridCol>
                <a:gridCol w="927610">
                  <a:extLst>
                    <a:ext uri="{9D8B030D-6E8A-4147-A177-3AD203B41FA5}">
                      <a16:colId xmlns:a16="http://schemas.microsoft.com/office/drawing/2014/main" val="3220003808"/>
                    </a:ext>
                  </a:extLst>
                </a:gridCol>
              </a:tblGrid>
              <a:tr h="197573">
                <a:tc>
                  <a:txBody>
                    <a:bodyPr/>
                    <a:lstStyle/>
                    <a:p>
                      <a:pPr algn="ctr" fontAlgn="t"/>
                      <a:r>
                        <a:rPr lang="en-US" sz="1100" u="none" strike="noStrike" dirty="0">
                          <a:solidFill>
                            <a:schemeClr val="bg2"/>
                          </a:solidFill>
                          <a:effectLst/>
                        </a:rPr>
                        <a:t>Class</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t"/>
                      <a:r>
                        <a:rPr lang="en-US" sz="1100" u="none" strike="noStrike" dirty="0">
                          <a:solidFill>
                            <a:schemeClr val="bg2"/>
                          </a:solidFill>
                          <a:effectLst/>
                        </a:rPr>
                        <a:t>Images</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a:noFill/>
                    </a:lnB>
                  </a:tcPr>
                </a:tc>
                <a:tc>
                  <a:txBody>
                    <a:bodyPr/>
                    <a:lstStyle/>
                    <a:p>
                      <a:pPr algn="ctr" fontAlgn="t"/>
                      <a:r>
                        <a:rPr lang="en-US" sz="1100" u="none" strike="noStrike" dirty="0">
                          <a:solidFill>
                            <a:schemeClr val="bg2"/>
                          </a:solidFill>
                          <a:effectLst/>
                        </a:rPr>
                        <a:t>Instances</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a:noFill/>
                    </a:lnB>
                  </a:tcPr>
                </a:tc>
                <a:tc>
                  <a:txBody>
                    <a:bodyPr/>
                    <a:lstStyle/>
                    <a:p>
                      <a:pPr algn="ctr" fontAlgn="t"/>
                      <a:r>
                        <a:rPr lang="en-US" sz="1100" u="none" strike="noStrike" dirty="0">
                          <a:solidFill>
                            <a:schemeClr val="bg2"/>
                          </a:solidFill>
                          <a:effectLst/>
                        </a:rPr>
                        <a:t>Precision</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a:noFill/>
                    </a:lnB>
                  </a:tcPr>
                </a:tc>
                <a:tc>
                  <a:txBody>
                    <a:bodyPr/>
                    <a:lstStyle/>
                    <a:p>
                      <a:pPr algn="ctr" fontAlgn="t"/>
                      <a:r>
                        <a:rPr lang="en-US" sz="1100" u="none" strike="noStrike" dirty="0">
                          <a:solidFill>
                            <a:schemeClr val="bg2"/>
                          </a:solidFill>
                          <a:effectLst/>
                        </a:rPr>
                        <a:t>Recall</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B>
                      <a:noFill/>
                    </a:lnB>
                  </a:tcPr>
                </a:tc>
                <a:tc>
                  <a:txBody>
                    <a:bodyPr/>
                    <a:lstStyle/>
                    <a:p>
                      <a:pPr algn="ctr" fontAlgn="t"/>
                      <a:r>
                        <a:rPr lang="en-US" sz="1100" u="none" strike="noStrike" dirty="0">
                          <a:solidFill>
                            <a:schemeClr val="bg2"/>
                          </a:solidFill>
                          <a:effectLst/>
                        </a:rPr>
                        <a:t>mAP50</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B>
                      <a:noFill/>
                    </a:lnB>
                  </a:tcPr>
                </a:tc>
                <a:tc>
                  <a:txBody>
                    <a:bodyPr/>
                    <a:lstStyle/>
                    <a:p>
                      <a:pPr algn="ctr" fontAlgn="t"/>
                      <a:r>
                        <a:rPr lang="en-US" sz="1100" u="none" strike="noStrike" dirty="0">
                          <a:solidFill>
                            <a:schemeClr val="bg2"/>
                          </a:solidFill>
                          <a:effectLst/>
                        </a:rPr>
                        <a:t>mAP50-95</a:t>
                      </a:r>
                      <a:endParaRPr lang="en-US" sz="1100" b="1" i="0" u="none" strike="noStrike" dirty="0">
                        <a:solidFill>
                          <a:schemeClr val="bg2"/>
                        </a:solidFill>
                        <a:effectLst/>
                        <a:latin typeface="宋体" panose="02010600030101010101" pitchFamily="2" charset="-122"/>
                        <a:ea typeface="宋体" panose="02010600030101010101" pitchFamily="2" charset="-122"/>
                      </a:endParaRPr>
                    </a:p>
                  </a:txBody>
                  <a:tcPr marL="9525" marR="9525" marT="9525" marB="0" anchor="ctr">
                    <a:lnB>
                      <a:noFill/>
                    </a:lnB>
                  </a:tcPr>
                </a:tc>
                <a:extLst>
                  <a:ext uri="{0D108BD9-81ED-4DB2-BD59-A6C34878D82A}">
                    <a16:rowId xmlns:a16="http://schemas.microsoft.com/office/drawing/2014/main" val="84725776"/>
                  </a:ext>
                </a:extLst>
              </a:tr>
              <a:tr h="197573">
                <a:tc>
                  <a:txBody>
                    <a:bodyPr/>
                    <a:lstStyle/>
                    <a:p>
                      <a:pPr algn="ctr" fontAlgn="b"/>
                      <a:r>
                        <a:rPr lang="en-US" sz="1100" u="none" strike="noStrike" dirty="0">
                          <a:solidFill>
                            <a:srgbClr val="000000"/>
                          </a:solidFill>
                          <a:effectLst/>
                        </a:rPr>
                        <a:t>All</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1144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457200" rtl="0" eaLnBrk="1" fontAlgn="b" latinLnBrk="0" hangingPunct="1"/>
                      <a:r>
                        <a:rPr lang="en-US" altLang="zh-CN" sz="1100" u="none" strike="noStrike" kern="1200" dirty="0">
                          <a:solidFill>
                            <a:srgbClr val="000000"/>
                          </a:solidFill>
                          <a:effectLst/>
                          <a:latin typeface="+mn-lt"/>
                          <a:ea typeface="+mn-ea"/>
                          <a:cs typeface="+mn-cs"/>
                        </a:rPr>
                        <a:t>16518</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altLang="zh-CN" sz="1100" u="none" strike="noStrike" dirty="0">
                          <a:solidFill>
                            <a:srgbClr val="000000"/>
                          </a:solidFill>
                          <a:effectLst/>
                        </a:rPr>
                        <a:t>0.624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0.463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0.507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0.308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5594798"/>
                  </a:ext>
                </a:extLst>
              </a:tr>
              <a:tr h="197573">
                <a:tc>
                  <a:txBody>
                    <a:bodyPr/>
                    <a:lstStyle/>
                    <a:p>
                      <a:pPr algn="ctr" fontAlgn="b"/>
                      <a:r>
                        <a:rPr lang="en-US" sz="1100" u="none" strike="noStrike" dirty="0">
                          <a:solidFill>
                            <a:srgbClr val="000000"/>
                          </a:solidFill>
                          <a:effectLst/>
                        </a:rPr>
                        <a:t>Person</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791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457200" rtl="0" eaLnBrk="1" fontAlgn="b" latinLnBrk="0" hangingPunct="1"/>
                      <a:r>
                        <a:rPr lang="en-US" altLang="zh-CN" sz="1100" u="none" strike="noStrike" kern="1200" dirty="0">
                          <a:solidFill>
                            <a:srgbClr val="000000"/>
                          </a:solidFill>
                          <a:effectLst/>
                          <a:latin typeface="+mn-lt"/>
                          <a:ea typeface="+mn-ea"/>
                          <a:cs typeface="+mn-cs"/>
                        </a:rPr>
                        <a:t>4309</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altLang="zh-CN" sz="1100" u="none" strike="noStrike" dirty="0">
                          <a:solidFill>
                            <a:srgbClr val="000000"/>
                          </a:solidFill>
                          <a:effectLst/>
                        </a:rPr>
                        <a:t>0.76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altLang="zh-CN" sz="1100" u="none" strike="noStrike">
                          <a:solidFill>
                            <a:srgbClr val="000000"/>
                          </a:solidFill>
                          <a:effectLst/>
                        </a:rPr>
                        <a:t>0.676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0.749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0.429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4907798"/>
                  </a:ext>
                </a:extLst>
              </a:tr>
              <a:tr h="197573">
                <a:tc>
                  <a:txBody>
                    <a:bodyPr/>
                    <a:lstStyle/>
                    <a:p>
                      <a:pPr algn="ctr" fontAlgn="b"/>
                      <a:r>
                        <a:rPr lang="en-US" sz="1100" u="none" strike="noStrike" dirty="0">
                          <a:solidFill>
                            <a:srgbClr val="000000"/>
                          </a:solidFill>
                          <a:effectLst/>
                        </a:rPr>
                        <a:t>Bike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135</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457200" rtl="0" eaLnBrk="1" fontAlgn="b" latinLnBrk="0" hangingPunct="1"/>
                      <a:r>
                        <a:rPr lang="en-US" altLang="zh-CN" sz="1100" u="none" strike="noStrike" kern="1200" dirty="0">
                          <a:solidFill>
                            <a:srgbClr val="000000"/>
                          </a:solidFill>
                          <a:effectLst/>
                          <a:latin typeface="+mn-lt"/>
                          <a:ea typeface="+mn-ea"/>
                          <a:cs typeface="+mn-cs"/>
                        </a:rPr>
                        <a:t>170</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0.521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0.544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0.522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0.329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19600859"/>
                  </a:ext>
                </a:extLst>
              </a:tr>
              <a:tr h="197573">
                <a:tc>
                  <a:txBody>
                    <a:bodyPr/>
                    <a:lstStyle/>
                    <a:p>
                      <a:pPr algn="ctr" fontAlgn="b"/>
                      <a:r>
                        <a:rPr lang="en-US" sz="1100" u="none" strike="noStrike" dirty="0">
                          <a:solidFill>
                            <a:srgbClr val="000000"/>
                          </a:solidFill>
                          <a:effectLst/>
                        </a:rPr>
                        <a:t>Car</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1047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marL="0" algn="ctr" defTabSz="457200" rtl="0" eaLnBrk="1" fontAlgn="b" latinLnBrk="0" hangingPunct="1"/>
                      <a:r>
                        <a:rPr lang="en-US" altLang="zh-CN" sz="1100" u="none" strike="noStrike" kern="1200" dirty="0">
                          <a:solidFill>
                            <a:srgbClr val="000000"/>
                          </a:solidFill>
                          <a:effectLst/>
                          <a:latin typeface="+mn-lt"/>
                          <a:ea typeface="+mn-ea"/>
                          <a:cs typeface="+mn-cs"/>
                        </a:rPr>
                        <a:t>7128</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altLang="zh-CN" sz="1100" u="none" strike="noStrike" dirty="0">
                          <a:solidFill>
                            <a:srgbClr val="000000"/>
                          </a:solidFill>
                          <a:effectLst/>
                        </a:rPr>
                        <a:t>0.798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altLang="zh-CN" sz="1100" u="none" strike="noStrike">
                          <a:solidFill>
                            <a:srgbClr val="000000"/>
                          </a:solidFill>
                          <a:effectLst/>
                        </a:rPr>
                        <a:t>0.782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0.84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0.602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59629869"/>
                  </a:ext>
                </a:extLst>
              </a:tr>
              <a:tr h="197573">
                <a:tc>
                  <a:txBody>
                    <a:bodyPr/>
                    <a:lstStyle/>
                    <a:p>
                      <a:pPr algn="ctr" fontAlgn="b"/>
                      <a:r>
                        <a:rPr lang="en-US" sz="1100" u="none" strike="noStrike" dirty="0">
                          <a:solidFill>
                            <a:srgbClr val="000000"/>
                          </a:solidFill>
                          <a:effectLst/>
                        </a:rPr>
                        <a:t>Motor</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47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55</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altLang="zh-CN" sz="1100" u="none" strike="noStrike" dirty="0">
                          <a:solidFill>
                            <a:srgbClr val="000000"/>
                          </a:solidFill>
                          <a:effectLst/>
                        </a:rPr>
                        <a:t>0.756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0.62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0.727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0.392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87958058"/>
                  </a:ext>
                </a:extLst>
              </a:tr>
              <a:tr h="197573">
                <a:tc>
                  <a:txBody>
                    <a:bodyPr/>
                    <a:lstStyle/>
                    <a:p>
                      <a:pPr algn="ctr" fontAlgn="b"/>
                      <a:r>
                        <a:rPr lang="en-US" sz="1100" u="none" strike="noStrike" dirty="0">
                          <a:solidFill>
                            <a:srgbClr val="000000"/>
                          </a:solidFill>
                          <a:effectLst/>
                        </a:rPr>
                        <a:t>Bus</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126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179</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0.789</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0.492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0.617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0.441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17572394"/>
                  </a:ext>
                </a:extLst>
              </a:tr>
              <a:tr h="197573">
                <a:tc>
                  <a:txBody>
                    <a:bodyPr/>
                    <a:lstStyle/>
                    <a:p>
                      <a:pPr algn="ctr" fontAlgn="b"/>
                      <a:r>
                        <a:rPr lang="en-US" sz="1100" u="none" strike="noStrike" dirty="0">
                          <a:solidFill>
                            <a:srgbClr val="000000"/>
                          </a:solidFill>
                          <a:effectLst/>
                        </a:rPr>
                        <a:t>Truck</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42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46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b"/>
                      <a:r>
                        <a:rPr lang="en-US" altLang="zh-CN" sz="1100" u="none" strike="noStrike" dirty="0">
                          <a:solidFill>
                            <a:srgbClr val="000000"/>
                          </a:solidFill>
                          <a:effectLst/>
                        </a:rPr>
                        <a:t>0.224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b"/>
                      <a:r>
                        <a:rPr lang="en-US" altLang="zh-CN" sz="1100" u="none" strike="noStrike" dirty="0">
                          <a:solidFill>
                            <a:srgbClr val="000000"/>
                          </a:solidFill>
                          <a:effectLst/>
                        </a:rPr>
                        <a:t>0.283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0.138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0.087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88413922"/>
                  </a:ext>
                </a:extLst>
              </a:tr>
              <a:tr h="197573">
                <a:tc>
                  <a:txBody>
                    <a:bodyPr/>
                    <a:lstStyle/>
                    <a:p>
                      <a:pPr algn="ctr" fontAlgn="b"/>
                      <a:r>
                        <a:rPr lang="en-US" sz="1100" u="none" strike="noStrike" dirty="0">
                          <a:solidFill>
                            <a:srgbClr val="000000"/>
                          </a:solidFill>
                          <a:effectLst/>
                        </a:rPr>
                        <a:t>Light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439</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2002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0.694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0.483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0.543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0.254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91497404"/>
                  </a:ext>
                </a:extLst>
              </a:tr>
              <a:tr h="197573">
                <a:tc>
                  <a:txBody>
                    <a:bodyPr/>
                    <a:lstStyle/>
                    <a:p>
                      <a:pPr algn="ctr" fontAlgn="b"/>
                      <a:r>
                        <a:rPr lang="en-US" sz="1100" u="none" strike="noStrike" dirty="0">
                          <a:solidFill>
                            <a:srgbClr val="000000"/>
                          </a:solidFill>
                          <a:effectLst/>
                        </a:rPr>
                        <a:t>Hydrant</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93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94</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100" u="none" strike="noStrike" dirty="0">
                          <a:solidFill>
                            <a:srgbClr val="000000"/>
                          </a:solidFill>
                          <a:effectLst/>
                        </a:rPr>
                        <a:t>0.659</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fontAlgn="b"/>
                      <a:r>
                        <a:rPr lang="en-US" altLang="zh-CN" sz="1100" u="none" strike="noStrike" dirty="0">
                          <a:solidFill>
                            <a:srgbClr val="000000"/>
                          </a:solidFill>
                          <a:effectLst/>
                        </a:rPr>
                        <a:t>0.226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0.335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0.19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78850154"/>
                  </a:ext>
                </a:extLst>
              </a:tr>
              <a:tr h="197573">
                <a:tc>
                  <a:txBody>
                    <a:bodyPr/>
                    <a:lstStyle/>
                    <a:p>
                      <a:pPr algn="ctr" fontAlgn="b"/>
                      <a:r>
                        <a:rPr lang="en-US" sz="1100" u="none" strike="noStrike" dirty="0">
                          <a:solidFill>
                            <a:srgbClr val="000000"/>
                          </a:solidFill>
                          <a:effectLst/>
                        </a:rPr>
                        <a:t>Sign</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848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2472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a:solidFill>
                            <a:srgbClr val="000000"/>
                          </a:solidFill>
                          <a:effectLst/>
                        </a:rPr>
                        <a:t>0.66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0.461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0.507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0.311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480441"/>
                  </a:ext>
                </a:extLst>
              </a:tr>
              <a:tr h="197573">
                <a:tc>
                  <a:txBody>
                    <a:bodyPr/>
                    <a:lstStyle/>
                    <a:p>
                      <a:pPr algn="ctr" fontAlgn="b"/>
                      <a:r>
                        <a:rPr lang="en-US" sz="1100" u="none" strike="noStrike" dirty="0">
                          <a:solidFill>
                            <a:srgbClr val="000000"/>
                          </a:solidFill>
                          <a:effectLst/>
                        </a:rPr>
                        <a:t>Other Vehicle</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53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63</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b"/>
                      <a:r>
                        <a:rPr lang="en-US" altLang="zh-CN" sz="1100" u="none" strike="noStrike" dirty="0">
                          <a:solidFill>
                            <a:srgbClr val="000000"/>
                          </a:solidFill>
                          <a:effectLst/>
                        </a:rPr>
                        <a:t>0.382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fontAlgn="b"/>
                      <a:r>
                        <a:rPr lang="en-US" altLang="zh-CN" sz="1100" u="none" strike="noStrike" dirty="0">
                          <a:solidFill>
                            <a:srgbClr val="000000"/>
                          </a:solidFill>
                          <a:effectLst/>
                        </a:rPr>
                        <a:t>0.0635</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0.096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100" u="none" strike="noStrike" dirty="0">
                          <a:solidFill>
                            <a:srgbClr val="000000"/>
                          </a:solidFill>
                          <a:effectLst/>
                        </a:rPr>
                        <a:t>0.041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a:noFill/>
                    </a:lnL>
                    <a:lnR w="9525" cap="flat" cmpd="sng" algn="ctr">
                      <a:noFill/>
                      <a:prstDash val="soli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777846"/>
                  </a:ext>
                </a:extLst>
              </a:tr>
            </a:tbl>
          </a:graphicData>
        </a:graphic>
      </p:graphicFrame>
    </p:spTree>
    <p:extLst>
      <p:ext uri="{BB962C8B-B14F-4D97-AF65-F5344CB8AC3E}">
        <p14:creationId xmlns:p14="http://schemas.microsoft.com/office/powerpoint/2010/main" val="3443759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260B49-E78E-4D6D-056A-8E2C2D30D062}"/>
              </a:ext>
            </a:extLst>
          </p:cNvPr>
          <p:cNvSpPr>
            <a:spLocks noGrp="1"/>
          </p:cNvSpPr>
          <p:nvPr>
            <p:ph type="body" sz="quarter" idx="11"/>
          </p:nvPr>
        </p:nvSpPr>
        <p:spPr>
          <a:xfrm>
            <a:off x="493957" y="913855"/>
            <a:ext cx="8076956" cy="1223142"/>
          </a:xfrm>
        </p:spPr>
        <p:txBody>
          <a:bodyPr/>
          <a:lstStyle/>
          <a:p>
            <a:pPr marL="0" indent="0">
              <a:buNone/>
            </a:pPr>
            <a:r>
              <a:rPr lang="en-US" altLang="zh-CN" sz="1200" dirty="0">
                <a:latin typeface="+mn-lt"/>
                <a:cs typeface="+mn-cs"/>
              </a:rPr>
              <a:t>We integrated three architectural variants into YOLOv8 to potentially improve detection performance:</a:t>
            </a:r>
          </a:p>
          <a:p>
            <a:pPr>
              <a:buFont typeface="Wingdings" pitchFamily="2" charset="2"/>
              <a:buChar char="l"/>
            </a:pPr>
            <a:r>
              <a:rPr lang="en-US" altLang="zh-CN" sz="1200" b="1" dirty="0">
                <a:latin typeface="+mn-lt"/>
                <a:cs typeface="+mn-cs"/>
              </a:rPr>
              <a:t>AFPN-YOLOv8: </a:t>
            </a:r>
            <a:r>
              <a:rPr lang="en-US" altLang="zh-CN" sz="1200" dirty="0">
                <a:latin typeface="+mn-lt"/>
                <a:cs typeface="+mn-cs"/>
              </a:rPr>
              <a:t>Incorporates an Asymptotic Feature Pyramid Network [1].</a:t>
            </a:r>
          </a:p>
          <a:p>
            <a:pPr>
              <a:buFont typeface="Wingdings" pitchFamily="2" charset="2"/>
              <a:buChar char="l"/>
            </a:pPr>
            <a:r>
              <a:rPr lang="en-US" altLang="zh-CN" sz="1200" b="1" dirty="0">
                <a:latin typeface="+mn-lt"/>
                <a:cs typeface="+mn-cs"/>
              </a:rPr>
              <a:t>HGNet-YOLOv8: </a:t>
            </a:r>
            <a:r>
              <a:rPr lang="en-US" altLang="zh-CN" sz="1200" dirty="0">
                <a:latin typeface="+mn-lt"/>
                <a:cs typeface="+mn-cs"/>
              </a:rPr>
              <a:t>Based on real-time object detection improvements from </a:t>
            </a:r>
            <a:r>
              <a:rPr lang="en-US" altLang="zh-CN" sz="1200" dirty="0" err="1">
                <a:latin typeface="+mn-lt"/>
                <a:cs typeface="+mn-cs"/>
              </a:rPr>
              <a:t>HGNet</a:t>
            </a:r>
            <a:r>
              <a:rPr lang="en-US" altLang="zh-CN" sz="1200" dirty="0">
                <a:latin typeface="+mn-lt"/>
                <a:cs typeface="+mn-cs"/>
              </a:rPr>
              <a:t> [2].</a:t>
            </a:r>
          </a:p>
          <a:p>
            <a:pPr>
              <a:buFont typeface="Wingdings" pitchFamily="2" charset="2"/>
              <a:buChar char="l"/>
            </a:pPr>
            <a:r>
              <a:rPr lang="en-US" altLang="zh-CN" sz="1200" b="1" dirty="0">
                <a:latin typeface="+mn-lt"/>
                <a:cs typeface="+mn-cs"/>
              </a:rPr>
              <a:t>MobileNetV4-YOLOv8: </a:t>
            </a:r>
            <a:r>
              <a:rPr lang="en-US" altLang="zh-CN" sz="1200" dirty="0">
                <a:latin typeface="+mn-lt"/>
                <a:cs typeface="+mn-cs"/>
              </a:rPr>
              <a:t>Combines the efficiency of MobileNetV4 with YOLOv8 [3].</a:t>
            </a:r>
          </a:p>
        </p:txBody>
      </p:sp>
      <p:sp>
        <p:nvSpPr>
          <p:cNvPr id="3" name="文本占位符 2">
            <a:extLst>
              <a:ext uri="{FF2B5EF4-FFF2-40B4-BE49-F238E27FC236}">
                <a16:creationId xmlns:a16="http://schemas.microsoft.com/office/drawing/2014/main" id="{9475248D-B4BE-3070-7160-99157035ED49}"/>
              </a:ext>
            </a:extLst>
          </p:cNvPr>
          <p:cNvSpPr>
            <a:spLocks noGrp="1"/>
          </p:cNvSpPr>
          <p:nvPr>
            <p:ph type="body" sz="quarter" idx="10"/>
          </p:nvPr>
        </p:nvSpPr>
        <p:spPr>
          <a:xfrm>
            <a:off x="493957" y="-12700"/>
            <a:ext cx="8571385" cy="800099"/>
          </a:xfrm>
        </p:spPr>
        <p:txBody>
          <a:bodyPr/>
          <a:lstStyle/>
          <a:p>
            <a:r>
              <a:rPr lang="en-US" altLang="zh-CN" sz="3600" dirty="0"/>
              <a:t>Evaluating Modified Architectures</a:t>
            </a:r>
            <a:r>
              <a:rPr kumimoji="1" lang="zh-CN" altLang="en-US" sz="3600" dirty="0"/>
              <a:t> </a:t>
            </a:r>
            <a:r>
              <a:rPr kumimoji="1" lang="en-US" altLang="zh-CN" sz="3600" dirty="0"/>
              <a:t>(</a:t>
            </a:r>
            <a:r>
              <a:rPr lang="en-US" altLang="zh-CN" sz="3600" dirty="0"/>
              <a:t>Answer 3</a:t>
            </a:r>
            <a:r>
              <a:rPr kumimoji="1" lang="en-US" altLang="zh-CN" sz="3600" dirty="0"/>
              <a:t>)</a:t>
            </a:r>
            <a:endParaRPr kumimoji="1" lang="zh-CN" altLang="en-US" sz="3600" dirty="0"/>
          </a:p>
        </p:txBody>
      </p:sp>
      <p:graphicFrame>
        <p:nvGraphicFramePr>
          <p:cNvPr id="4" name="表格 3">
            <a:extLst>
              <a:ext uri="{FF2B5EF4-FFF2-40B4-BE49-F238E27FC236}">
                <a16:creationId xmlns:a16="http://schemas.microsoft.com/office/drawing/2014/main" id="{E47902C0-6E55-55B9-34DD-1BCE512677F2}"/>
              </a:ext>
            </a:extLst>
          </p:cNvPr>
          <p:cNvGraphicFramePr>
            <a:graphicFrameLocks noGrp="1"/>
          </p:cNvGraphicFramePr>
          <p:nvPr>
            <p:extLst>
              <p:ext uri="{D42A27DB-BD31-4B8C-83A1-F6EECF244321}">
                <p14:modId xmlns:p14="http://schemas.microsoft.com/office/powerpoint/2010/main" val="3714510178"/>
              </p:ext>
            </p:extLst>
          </p:nvPr>
        </p:nvGraphicFramePr>
        <p:xfrm>
          <a:off x="573087" y="2067439"/>
          <a:ext cx="6064227" cy="1226470"/>
        </p:xfrm>
        <a:graphic>
          <a:graphicData uri="http://schemas.openxmlformats.org/drawingml/2006/table">
            <a:tbl>
              <a:tblPr firstRow="1" firstCol="1" bandRow="1">
                <a:tableStyleId>{7E9639D4-E3E2-4D34-9284-5A2195B3D0D7}</a:tableStyleId>
              </a:tblPr>
              <a:tblGrid>
                <a:gridCol w="1724532">
                  <a:extLst>
                    <a:ext uri="{9D8B030D-6E8A-4147-A177-3AD203B41FA5}">
                      <a16:colId xmlns:a16="http://schemas.microsoft.com/office/drawing/2014/main" val="1321298842"/>
                    </a:ext>
                  </a:extLst>
                </a:gridCol>
                <a:gridCol w="867939">
                  <a:extLst>
                    <a:ext uri="{9D8B030D-6E8A-4147-A177-3AD203B41FA5}">
                      <a16:colId xmlns:a16="http://schemas.microsoft.com/office/drawing/2014/main" val="3512788263"/>
                    </a:ext>
                  </a:extLst>
                </a:gridCol>
                <a:gridCol w="867939">
                  <a:extLst>
                    <a:ext uri="{9D8B030D-6E8A-4147-A177-3AD203B41FA5}">
                      <a16:colId xmlns:a16="http://schemas.microsoft.com/office/drawing/2014/main" val="3036430691"/>
                    </a:ext>
                  </a:extLst>
                </a:gridCol>
                <a:gridCol w="867939">
                  <a:extLst>
                    <a:ext uri="{9D8B030D-6E8A-4147-A177-3AD203B41FA5}">
                      <a16:colId xmlns:a16="http://schemas.microsoft.com/office/drawing/2014/main" val="2874035477"/>
                    </a:ext>
                  </a:extLst>
                </a:gridCol>
                <a:gridCol w="867939">
                  <a:extLst>
                    <a:ext uri="{9D8B030D-6E8A-4147-A177-3AD203B41FA5}">
                      <a16:colId xmlns:a16="http://schemas.microsoft.com/office/drawing/2014/main" val="3882525212"/>
                    </a:ext>
                  </a:extLst>
                </a:gridCol>
                <a:gridCol w="867939">
                  <a:extLst>
                    <a:ext uri="{9D8B030D-6E8A-4147-A177-3AD203B41FA5}">
                      <a16:colId xmlns:a16="http://schemas.microsoft.com/office/drawing/2014/main" val="2384679357"/>
                    </a:ext>
                  </a:extLst>
                </a:gridCol>
              </a:tblGrid>
              <a:tr h="231431">
                <a:tc>
                  <a:txBody>
                    <a:bodyPr/>
                    <a:lstStyle/>
                    <a:p>
                      <a:pPr marL="0" algn="ctr" defTabSz="457200" rtl="0" eaLnBrk="1" fontAlgn="base" latinLnBrk="0" hangingPunct="1"/>
                      <a:r>
                        <a:rPr lang="en-US" sz="1100" b="1" kern="1200" dirty="0">
                          <a:solidFill>
                            <a:schemeClr val="bg2"/>
                          </a:solidFill>
                        </a:rPr>
                        <a:t>Model​</a:t>
                      </a:r>
                      <a:endParaRPr lang="en-US" sz="1100" b="1" kern="1200" dirty="0">
                        <a:solidFill>
                          <a:schemeClr val="bg2"/>
                        </a:solidFill>
                        <a:latin typeface="+mn-lt"/>
                        <a:ea typeface="+mn-ea"/>
                        <a:cs typeface="+mn-cs"/>
                      </a:endParaRPr>
                    </a:p>
                  </a:txBody>
                  <a:tcPr marL="77654" marR="77654" marT="38827" marB="38827"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chemeClr val="bg2"/>
                          </a:solidFill>
                        </a:rPr>
                        <a:t>Precision​</a:t>
                      </a:r>
                      <a:endParaRPr lang="en-US" sz="1100" b="1" kern="1200" dirty="0">
                        <a:solidFill>
                          <a:schemeClr val="bg2"/>
                        </a:solidFill>
                        <a:latin typeface="+mn-lt"/>
                        <a:ea typeface="+mn-ea"/>
                        <a:cs typeface="+mn-cs"/>
                      </a:endParaRPr>
                    </a:p>
                  </a:txBody>
                  <a:tcPr marL="77654" marR="77654" marT="38827" marB="38827"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chemeClr val="bg2"/>
                          </a:solidFill>
                        </a:rPr>
                        <a:t>Recall​</a:t>
                      </a:r>
                      <a:endParaRPr lang="en-US" sz="1100" b="1" kern="1200" dirty="0">
                        <a:solidFill>
                          <a:schemeClr val="bg2"/>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chemeClr val="bg2"/>
                          </a:solidFill>
                        </a:rPr>
                        <a:t>mAP50​</a:t>
                      </a:r>
                      <a:endParaRPr lang="en-US" sz="1100" b="1" kern="1200" dirty="0">
                        <a:solidFill>
                          <a:schemeClr val="bg2"/>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chemeClr val="bg2"/>
                          </a:solidFill>
                        </a:rPr>
                        <a:t>mAP95​</a:t>
                      </a:r>
                      <a:endParaRPr lang="en-US" sz="1100" b="1" kern="1200" dirty="0">
                        <a:solidFill>
                          <a:schemeClr val="bg2"/>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altLang="zh-CN" sz="1100" b="1" kern="1200" dirty="0">
                          <a:solidFill>
                            <a:schemeClr val="bg2"/>
                          </a:solidFill>
                        </a:rPr>
                        <a:t>Flops (s)</a:t>
                      </a:r>
                      <a:endParaRPr lang="en-US" sz="1100" b="1" kern="1200" dirty="0">
                        <a:solidFill>
                          <a:schemeClr val="bg2"/>
                        </a:solidFill>
                        <a:latin typeface="+mn-lt"/>
                        <a:ea typeface="+mn-ea"/>
                        <a:cs typeface="+mn-cs"/>
                      </a:endParaRPr>
                    </a:p>
                  </a:txBody>
                  <a:tcPr marL="77654" marR="77654" marT="38827" marB="3882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64525428"/>
                  </a:ext>
                </a:extLst>
              </a:tr>
              <a:tr h="231431">
                <a:tc>
                  <a:txBody>
                    <a:bodyPr/>
                    <a:lstStyle/>
                    <a:p>
                      <a:pPr marL="0" algn="ctr" defTabSz="457200" rtl="0" eaLnBrk="1" fontAlgn="base" latinLnBrk="0" hangingPunct="1"/>
                      <a:r>
                        <a:rPr lang="en-US" sz="1100" b="1" kern="1200" dirty="0">
                          <a:solidFill>
                            <a:srgbClr val="000000"/>
                          </a:solidFill>
                        </a:rPr>
                        <a:t>AFPN-YOLOv8​</a:t>
                      </a:r>
                      <a:endParaRPr lang="en-US" sz="1100" b="1" kern="1200" dirty="0">
                        <a:solidFill>
                          <a:srgbClr val="000000"/>
                        </a:solidFill>
                        <a:latin typeface="+mn-lt"/>
                        <a:ea typeface="+mn-ea"/>
                        <a:cs typeface="+mn-cs"/>
                      </a:endParaRPr>
                    </a:p>
                  </a:txBody>
                  <a:tcPr marL="77654" marR="77654" marT="38827" marB="38827"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0.572​</a:t>
                      </a:r>
                      <a:endParaRPr lang="en-US" sz="1100" b="0" kern="1200" dirty="0">
                        <a:solidFill>
                          <a:srgbClr val="000000"/>
                        </a:solidFill>
                        <a:latin typeface="+mn-lt"/>
                        <a:ea typeface="+mn-ea"/>
                        <a:cs typeface="+mn-cs"/>
                      </a:endParaRPr>
                    </a:p>
                  </a:txBody>
                  <a:tcPr marL="77654" marR="77654" marT="38827" marB="38827"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0.403​</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0.451​</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0.267​</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altLang="zh-CN" sz="1100" b="0" kern="1200" dirty="0">
                          <a:solidFill>
                            <a:srgbClr val="000000"/>
                          </a:solidFill>
                        </a:rPr>
                        <a:t>15.0</a:t>
                      </a:r>
                      <a:endParaRPr lang="en-US" sz="1100" b="0" kern="1200" dirty="0">
                        <a:solidFill>
                          <a:srgbClr val="000000"/>
                        </a:solidFill>
                        <a:latin typeface="+mn-lt"/>
                        <a:ea typeface="+mn-ea"/>
                        <a:cs typeface="+mn-cs"/>
                      </a:endParaRPr>
                    </a:p>
                  </a:txBody>
                  <a:tcPr marL="77654" marR="77654" marT="38827" marB="3882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7316015"/>
                  </a:ext>
                </a:extLst>
              </a:tr>
              <a:tr h="231431">
                <a:tc>
                  <a:txBody>
                    <a:bodyPr/>
                    <a:lstStyle/>
                    <a:p>
                      <a:pPr marL="0" algn="ctr" defTabSz="457200" rtl="0" eaLnBrk="1" fontAlgn="base" latinLnBrk="0" hangingPunct="1"/>
                      <a:r>
                        <a:rPr lang="en-US" sz="1100" b="1" kern="1200" dirty="0">
                          <a:solidFill>
                            <a:srgbClr val="000000"/>
                          </a:solidFill>
                        </a:rPr>
                        <a:t>HGNET-YOLOv8​</a:t>
                      </a:r>
                      <a:endParaRPr lang="en-US" sz="1100" b="1" kern="1200" dirty="0">
                        <a:solidFill>
                          <a:srgbClr val="000000"/>
                        </a:solidFill>
                        <a:latin typeface="+mn-lt"/>
                        <a:ea typeface="+mn-ea"/>
                        <a:cs typeface="+mn-cs"/>
                      </a:endParaRPr>
                    </a:p>
                  </a:txBody>
                  <a:tcPr marL="77654" marR="77654" marT="38827" marB="38827"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0.553​</a:t>
                      </a:r>
                      <a:endParaRPr lang="en-US" sz="1100" b="0" kern="1200" dirty="0">
                        <a:solidFill>
                          <a:srgbClr val="000000"/>
                        </a:solidFill>
                        <a:latin typeface="+mn-lt"/>
                        <a:ea typeface="+mn-ea"/>
                        <a:cs typeface="+mn-cs"/>
                      </a:endParaRPr>
                    </a:p>
                  </a:txBody>
                  <a:tcPr marL="77654" marR="77654" marT="38827" marB="38827"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0.407​</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0.431​</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0.245​</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altLang="zh-CN" sz="1100" b="0" kern="1200" dirty="0">
                          <a:solidFill>
                            <a:srgbClr val="000000"/>
                          </a:solidFill>
                        </a:rPr>
                        <a:t>30.8</a:t>
                      </a:r>
                      <a:endParaRPr lang="en-US" sz="1100" b="0" kern="1200" dirty="0">
                        <a:solidFill>
                          <a:srgbClr val="000000"/>
                        </a:solidFill>
                        <a:latin typeface="+mn-lt"/>
                        <a:ea typeface="+mn-ea"/>
                        <a:cs typeface="+mn-cs"/>
                      </a:endParaRPr>
                    </a:p>
                  </a:txBody>
                  <a:tcPr marL="77654" marR="77654" marT="38827" marB="3882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905997474"/>
                  </a:ext>
                </a:extLst>
              </a:tr>
              <a:tr h="231431">
                <a:tc>
                  <a:txBody>
                    <a:bodyPr/>
                    <a:lstStyle/>
                    <a:p>
                      <a:pPr marL="0" algn="ctr" defTabSz="457200" rtl="0" eaLnBrk="1" fontAlgn="base" latinLnBrk="0" hangingPunct="1"/>
                      <a:r>
                        <a:rPr lang="en-US" sz="1100" b="1" kern="1200" dirty="0">
                          <a:solidFill>
                            <a:srgbClr val="000000"/>
                          </a:solidFill>
                        </a:rPr>
                        <a:t>MobileNetV4-YOLOv8​</a:t>
                      </a:r>
                      <a:endParaRPr lang="en-US" sz="1100" b="1" kern="1200" dirty="0">
                        <a:solidFill>
                          <a:srgbClr val="000000"/>
                        </a:solidFill>
                        <a:latin typeface="+mn-lt"/>
                        <a:ea typeface="+mn-ea"/>
                        <a:cs typeface="+mn-cs"/>
                      </a:endParaRPr>
                    </a:p>
                  </a:txBody>
                  <a:tcPr marL="77654" marR="77654" marT="38827" marB="38827"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0.528​</a:t>
                      </a:r>
                      <a:endParaRPr lang="en-US" sz="1100" b="0" kern="1200" dirty="0">
                        <a:solidFill>
                          <a:srgbClr val="000000"/>
                        </a:solidFill>
                        <a:latin typeface="+mn-lt"/>
                        <a:ea typeface="+mn-ea"/>
                        <a:cs typeface="+mn-cs"/>
                      </a:endParaRPr>
                    </a:p>
                  </a:txBody>
                  <a:tcPr marL="77654" marR="77654" marT="38827" marB="38827" anchor="ctr">
                    <a:lnL w="12700" cap="flat" cmpd="sng" algn="ctr">
                      <a:solidFill>
                        <a:schemeClr val="tx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0.45​</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0.454 ​</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0" kern="1200" dirty="0">
                          <a:solidFill>
                            <a:srgbClr val="000000"/>
                          </a:solidFill>
                        </a:rPr>
                        <a:t>0.266 ​</a:t>
                      </a:r>
                      <a:endParaRPr lang="en-US" sz="1100" b="0"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rgbClr val="000000"/>
                          </a:solidFill>
                        </a:rPr>
                        <a:t>6.7</a:t>
                      </a:r>
                      <a:endParaRPr lang="en-US" sz="1100" b="1" kern="1200" dirty="0">
                        <a:solidFill>
                          <a:srgbClr val="000000"/>
                        </a:solidFill>
                        <a:latin typeface="+mn-lt"/>
                        <a:ea typeface="+mn-ea"/>
                        <a:cs typeface="+mn-cs"/>
                      </a:endParaRPr>
                    </a:p>
                  </a:txBody>
                  <a:tcPr marL="77654" marR="77654" marT="38827" marB="38827"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85079909"/>
                  </a:ext>
                </a:extLst>
              </a:tr>
              <a:tr h="231431">
                <a:tc>
                  <a:txBody>
                    <a:bodyPr/>
                    <a:lstStyle/>
                    <a:p>
                      <a:pPr marL="0" algn="ctr" defTabSz="457200" rtl="0" eaLnBrk="1" fontAlgn="base" latinLnBrk="0" hangingPunct="1"/>
                      <a:r>
                        <a:rPr lang="en-US" sz="1100" b="1" kern="1200" dirty="0">
                          <a:solidFill>
                            <a:srgbClr val="000000"/>
                          </a:solidFill>
                        </a:rPr>
                        <a:t>YOLOv8​</a:t>
                      </a:r>
                      <a:endParaRPr lang="en-US" sz="1100" b="1" kern="1200" dirty="0">
                        <a:solidFill>
                          <a:srgbClr val="000000"/>
                        </a:solidFill>
                        <a:latin typeface="+mn-lt"/>
                        <a:ea typeface="+mn-ea"/>
                        <a:cs typeface="+mn-cs"/>
                      </a:endParaRPr>
                    </a:p>
                  </a:txBody>
                  <a:tcPr marL="77654" marR="77654" marT="38827" marB="38827"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rgbClr val="000000"/>
                          </a:solidFill>
                        </a:rPr>
                        <a:t>0.624</a:t>
                      </a:r>
                      <a:r>
                        <a:rPr lang="en-US" sz="1100" b="0" kern="1200" dirty="0">
                          <a:solidFill>
                            <a:srgbClr val="000000"/>
                          </a:solidFill>
                        </a:rPr>
                        <a:t>​</a:t>
                      </a:r>
                      <a:endParaRPr lang="en-US" sz="1100" b="0" kern="1200" dirty="0">
                        <a:solidFill>
                          <a:srgbClr val="000000"/>
                        </a:solidFill>
                        <a:latin typeface="+mn-lt"/>
                        <a:ea typeface="+mn-ea"/>
                        <a:cs typeface="+mn-cs"/>
                      </a:endParaRPr>
                    </a:p>
                  </a:txBody>
                  <a:tcPr marL="77654" marR="77654" marT="38827" marB="38827" anchor="ctr">
                    <a:lnL w="12700" cap="flat" cmpd="sng" algn="ctr">
                      <a:solidFill>
                        <a:schemeClr val="tx1"/>
                      </a:solidFill>
                      <a:prstDash val="solid"/>
                      <a:round/>
                      <a:headEnd type="none" w="med" len="med"/>
                      <a:tailEnd type="none" w="med" len="me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rgbClr val="000000"/>
                          </a:solidFill>
                        </a:rPr>
                        <a:t>0.463​</a:t>
                      </a:r>
                      <a:endParaRPr lang="en-US" sz="1100" b="1"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rgbClr val="000000"/>
                          </a:solidFill>
                        </a:rPr>
                        <a:t>0.507​</a:t>
                      </a:r>
                      <a:endParaRPr lang="en-US" sz="1100" b="1"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base" latinLnBrk="0" hangingPunct="1"/>
                      <a:r>
                        <a:rPr lang="en-US" sz="1100" b="1" kern="1200" dirty="0">
                          <a:solidFill>
                            <a:srgbClr val="000000"/>
                          </a:solidFill>
                        </a:rPr>
                        <a:t>0.308​</a:t>
                      </a:r>
                      <a:endParaRPr lang="en-US" sz="1100" b="1" kern="1200" dirty="0">
                        <a:solidFill>
                          <a:srgbClr val="000000"/>
                        </a:solidFill>
                        <a:latin typeface="+mn-lt"/>
                        <a:ea typeface="+mn-ea"/>
                        <a:cs typeface="+mn-cs"/>
                      </a:endParaRPr>
                    </a:p>
                  </a:txBody>
                  <a:tcPr marL="77654" marR="77654" marT="38827" marB="38827" anchor="ctr">
                    <a:lnL>
                      <a:noFill/>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457200" rtl="0" eaLnBrk="1" fontAlgn="base" latinLnBrk="0" hangingPunct="1"/>
                      <a:r>
                        <a:rPr lang="en-US" altLang="zh-CN" sz="1100" b="0" kern="1200" dirty="0">
                          <a:solidFill>
                            <a:srgbClr val="000000"/>
                          </a:solidFill>
                        </a:rPr>
                        <a:t>6.8</a:t>
                      </a:r>
                      <a:endParaRPr lang="en-US" sz="1100" b="0" kern="1200" dirty="0">
                        <a:solidFill>
                          <a:srgbClr val="000000"/>
                        </a:solidFill>
                        <a:latin typeface="+mn-lt"/>
                        <a:ea typeface="+mn-ea"/>
                        <a:cs typeface="+mn-cs"/>
                      </a:endParaRPr>
                    </a:p>
                  </a:txBody>
                  <a:tcPr marL="77654" marR="77654" marT="38827" marB="38827" anchor="ctr">
                    <a:lnL>
                      <a:noFill/>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9784837"/>
                  </a:ext>
                </a:extLst>
              </a:tr>
            </a:tbl>
          </a:graphicData>
        </a:graphic>
      </p:graphicFrame>
      <p:sp>
        <p:nvSpPr>
          <p:cNvPr id="5" name="Rectangle 1">
            <a:extLst>
              <a:ext uri="{FF2B5EF4-FFF2-40B4-BE49-F238E27FC236}">
                <a16:creationId xmlns:a16="http://schemas.microsoft.com/office/drawing/2014/main" id="{7461CACD-0B16-712F-0180-652C94F99A28}"/>
              </a:ext>
            </a:extLst>
          </p:cNvPr>
          <p:cNvSpPr>
            <a:spLocks noChangeArrowheads="1"/>
          </p:cNvSpPr>
          <p:nvPr/>
        </p:nvSpPr>
        <p:spPr bwMode="auto">
          <a:xfrm>
            <a:off x="746637" y="20926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PingFang SC"/>
              </a:rPr>
              <a:t> </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93FFBCAA-68AE-E622-2878-66664C84053E}"/>
              </a:ext>
            </a:extLst>
          </p:cNvPr>
          <p:cNvSpPr txBox="1"/>
          <p:nvPr/>
        </p:nvSpPr>
        <p:spPr>
          <a:xfrm>
            <a:off x="6775745" y="2380592"/>
            <a:ext cx="1656736" cy="600164"/>
          </a:xfrm>
          <a:prstGeom prst="rect">
            <a:avLst/>
          </a:prstGeom>
          <a:noFill/>
        </p:spPr>
        <p:txBody>
          <a:bodyPr wrap="square">
            <a:spAutoFit/>
          </a:bodyPr>
          <a:lstStyle/>
          <a:p>
            <a:r>
              <a:rPr lang="en-US" altLang="zh-CN" sz="1100" b="1" dirty="0">
                <a:solidFill>
                  <a:srgbClr val="005F83"/>
                </a:solidFill>
              </a:rPr>
              <a:t>FLOPs:</a:t>
            </a:r>
            <a:r>
              <a:rPr lang="en-US" altLang="zh-CN" sz="1100" dirty="0">
                <a:solidFill>
                  <a:srgbClr val="005F83"/>
                </a:solidFill>
              </a:rPr>
              <a:t> Computational complexity (lower may indicate faster inference)</a:t>
            </a:r>
          </a:p>
        </p:txBody>
      </p:sp>
      <p:sp>
        <p:nvSpPr>
          <p:cNvPr id="20" name="文本框 19">
            <a:extLst>
              <a:ext uri="{FF2B5EF4-FFF2-40B4-BE49-F238E27FC236}">
                <a16:creationId xmlns:a16="http://schemas.microsoft.com/office/drawing/2014/main" id="{2CBBC9DD-551C-282B-69B0-2EDE028716A2}"/>
              </a:ext>
            </a:extLst>
          </p:cNvPr>
          <p:cNvSpPr txBox="1"/>
          <p:nvPr/>
        </p:nvSpPr>
        <p:spPr>
          <a:xfrm>
            <a:off x="1069567" y="3529455"/>
            <a:ext cx="7505823" cy="830997"/>
          </a:xfrm>
          <a:prstGeom prst="rect">
            <a:avLst/>
          </a:prstGeom>
          <a:noFill/>
        </p:spPr>
        <p:txBody>
          <a:bodyPr wrap="square">
            <a:spAutoFit/>
          </a:bodyPr>
          <a:lstStyle/>
          <a:p>
            <a:pPr marL="171450" indent="-171450">
              <a:buFont typeface="Arial" panose="020B0604020202020204" pitchFamily="34" charset="0"/>
              <a:buChar char="•"/>
            </a:pPr>
            <a:r>
              <a:rPr lang="zh-CN" altLang="en-US" sz="1200" b="1" dirty="0">
                <a:solidFill>
                  <a:srgbClr val="005F83"/>
                </a:solidFill>
              </a:rPr>
              <a:t>Takeaway</a:t>
            </a:r>
            <a:r>
              <a:rPr lang="zh-CN" altLang="en-US" sz="1200" dirty="0">
                <a:solidFill>
                  <a:srgbClr val="005F83"/>
                </a:solidFill>
              </a:rPr>
              <a:t>: While these variants incorporated more advanced or efficient backbone</a:t>
            </a:r>
            <a:r>
              <a:rPr lang="en-US" altLang="zh-CN" sz="1200" dirty="0">
                <a:solidFill>
                  <a:srgbClr val="005F83"/>
                </a:solidFill>
              </a:rPr>
              <a:t>,</a:t>
            </a:r>
            <a:r>
              <a:rPr lang="zh-CN" altLang="en-US" sz="1200" dirty="0">
                <a:solidFill>
                  <a:srgbClr val="005F83"/>
                </a:solidFill>
              </a:rPr>
              <a:t> </a:t>
            </a:r>
            <a:r>
              <a:rPr lang="en-US" altLang="zh-CN" sz="1200" dirty="0">
                <a:solidFill>
                  <a:srgbClr val="005F83"/>
                </a:solidFill>
              </a:rPr>
              <a:t>neck</a:t>
            </a:r>
            <a:r>
              <a:rPr lang="zh-CN" altLang="en-US" sz="1200" dirty="0">
                <a:solidFill>
                  <a:srgbClr val="005F83"/>
                </a:solidFill>
              </a:rPr>
              <a:t> </a:t>
            </a:r>
            <a:r>
              <a:rPr lang="en-US" altLang="zh-CN" sz="1200" dirty="0">
                <a:solidFill>
                  <a:srgbClr val="005F83"/>
                </a:solidFill>
              </a:rPr>
              <a:t>and</a:t>
            </a:r>
            <a:r>
              <a:rPr lang="zh-CN" altLang="en-US" sz="1200" dirty="0">
                <a:solidFill>
                  <a:srgbClr val="005F83"/>
                </a:solidFill>
              </a:rPr>
              <a:t> </a:t>
            </a:r>
            <a:r>
              <a:rPr lang="en-US" altLang="zh-CN" sz="1200" dirty="0">
                <a:solidFill>
                  <a:srgbClr val="005F83"/>
                </a:solidFill>
              </a:rPr>
              <a:t>head</a:t>
            </a:r>
            <a:r>
              <a:rPr lang="zh-CN" altLang="en-US" sz="1200" dirty="0">
                <a:solidFill>
                  <a:srgbClr val="005F83"/>
                </a:solidFill>
              </a:rPr>
              <a:t>, the original YOLOv8 baseline still offers the best overall performance across all measured metrics. </a:t>
            </a:r>
            <a:endParaRPr lang="en-US" altLang="zh-CN" sz="1200" dirty="0">
              <a:solidFill>
                <a:srgbClr val="005F83"/>
              </a:solidFill>
            </a:endParaRPr>
          </a:p>
          <a:p>
            <a:pPr marL="171450" indent="-171450">
              <a:buFont typeface="Arial" panose="020B0604020202020204" pitchFamily="34" charset="0"/>
              <a:buChar char="•"/>
            </a:pPr>
            <a:r>
              <a:rPr lang="zh-CN" altLang="en-US" sz="1200" b="1" dirty="0">
                <a:solidFill>
                  <a:srgbClr val="005F83"/>
                </a:solidFill>
              </a:rPr>
              <a:t>Future work</a:t>
            </a:r>
            <a:r>
              <a:rPr lang="en-US" altLang="zh-CN" sz="1200" b="1" dirty="0">
                <a:solidFill>
                  <a:srgbClr val="005F83"/>
                </a:solidFill>
              </a:rPr>
              <a:t>:</a:t>
            </a:r>
            <a:r>
              <a:rPr lang="zh-CN" altLang="en-US" sz="1200" b="1" dirty="0">
                <a:solidFill>
                  <a:srgbClr val="005F83"/>
                </a:solidFill>
              </a:rPr>
              <a:t> </a:t>
            </a:r>
            <a:r>
              <a:rPr lang="en-US" altLang="zh-CN" sz="1200" dirty="0">
                <a:solidFill>
                  <a:srgbClr val="005F83"/>
                </a:solidFill>
              </a:rPr>
              <a:t>F</a:t>
            </a:r>
            <a:r>
              <a:rPr lang="zh-CN" altLang="en-US" sz="1200" dirty="0">
                <a:solidFill>
                  <a:srgbClr val="005F83"/>
                </a:solidFill>
              </a:rPr>
              <a:t>urther tuning or combining architectural elements to surpass the baseline, particularly in challenging scenarios such as small object detection</a:t>
            </a:r>
            <a:r>
              <a:rPr lang="en-US" altLang="zh-CN" sz="1200" dirty="0">
                <a:solidFill>
                  <a:srgbClr val="005F83"/>
                </a:solidFill>
              </a:rPr>
              <a:t>,</a:t>
            </a:r>
            <a:r>
              <a:rPr lang="zh-CN" altLang="en-US" sz="1200" dirty="0">
                <a:solidFill>
                  <a:srgbClr val="005F83"/>
                </a:solidFill>
              </a:rPr>
              <a:t> </a:t>
            </a:r>
            <a:r>
              <a:rPr lang="en-US" altLang="zh-CN" sz="1200" dirty="0">
                <a:solidFill>
                  <a:srgbClr val="005F83"/>
                </a:solidFill>
              </a:rPr>
              <a:t>and</a:t>
            </a:r>
            <a:r>
              <a:rPr lang="zh-CN" altLang="en-US" sz="1200" dirty="0">
                <a:solidFill>
                  <a:srgbClr val="005F83"/>
                </a:solidFill>
              </a:rPr>
              <a:t> </a:t>
            </a:r>
            <a:r>
              <a:rPr lang="en-US" altLang="zh-CN" sz="1200" dirty="0">
                <a:solidFill>
                  <a:srgbClr val="005F83"/>
                </a:solidFill>
              </a:rPr>
              <a:t>thermal</a:t>
            </a:r>
            <a:r>
              <a:rPr lang="zh-CN" altLang="en-US" sz="1200" dirty="0">
                <a:solidFill>
                  <a:srgbClr val="005F83"/>
                </a:solidFill>
              </a:rPr>
              <a:t> </a:t>
            </a:r>
            <a:r>
              <a:rPr lang="en-US" altLang="zh-CN" sz="1200" dirty="0">
                <a:solidFill>
                  <a:srgbClr val="005F83"/>
                </a:solidFill>
              </a:rPr>
              <a:t>images</a:t>
            </a:r>
            <a:r>
              <a:rPr lang="zh-CN" altLang="en-US" sz="1200" dirty="0">
                <a:solidFill>
                  <a:srgbClr val="005F83"/>
                </a:solidFill>
              </a:rPr>
              <a:t>.</a:t>
            </a:r>
          </a:p>
        </p:txBody>
      </p:sp>
      <p:sp>
        <p:nvSpPr>
          <p:cNvPr id="21" name="文本框 20">
            <a:extLst>
              <a:ext uri="{FF2B5EF4-FFF2-40B4-BE49-F238E27FC236}">
                <a16:creationId xmlns:a16="http://schemas.microsoft.com/office/drawing/2014/main" id="{F0720B5E-7C39-353F-E7C6-54ED370D1C6E}"/>
              </a:ext>
            </a:extLst>
          </p:cNvPr>
          <p:cNvSpPr txBox="1"/>
          <p:nvPr/>
        </p:nvSpPr>
        <p:spPr>
          <a:xfrm>
            <a:off x="1069567" y="4503882"/>
            <a:ext cx="7505823" cy="523220"/>
          </a:xfrm>
          <a:prstGeom prst="rect">
            <a:avLst/>
          </a:prstGeom>
          <a:noFill/>
        </p:spPr>
        <p:txBody>
          <a:bodyPr wrap="square">
            <a:spAutoFit/>
          </a:bodyPr>
          <a:lstStyle/>
          <a:p>
            <a:r>
              <a:rPr lang="en-US" altLang="zh-CN" sz="700" dirty="0">
                <a:solidFill>
                  <a:srgbClr val="005F83"/>
                </a:solidFill>
              </a:rPr>
              <a:t>[1]</a:t>
            </a:r>
            <a:r>
              <a:rPr lang="zh-CN" altLang="en-US" sz="700" dirty="0">
                <a:solidFill>
                  <a:srgbClr val="005F83"/>
                </a:solidFill>
              </a:rPr>
              <a:t> Yang G, Lei J, Zhu Z, et al. AFPN: Asymptotic feature pyramid network for object detection[C]//2023 IEEE International Conference on Systems, Man, and Cybernetics (SMC). IEEE, 2023: 2184-2189.</a:t>
            </a:r>
            <a:endParaRPr lang="en-US" altLang="zh-CN" sz="700" dirty="0">
              <a:solidFill>
                <a:srgbClr val="005F83"/>
              </a:solidFill>
            </a:endParaRPr>
          </a:p>
          <a:p>
            <a:r>
              <a:rPr lang="en-US" altLang="zh-CN" sz="700" dirty="0">
                <a:solidFill>
                  <a:srgbClr val="005F83"/>
                </a:solidFill>
              </a:rPr>
              <a:t>[2]</a:t>
            </a:r>
            <a:r>
              <a:rPr lang="zh-CN" altLang="en-US" sz="700" dirty="0">
                <a:solidFill>
                  <a:srgbClr val="005F83"/>
                </a:solidFill>
              </a:rPr>
              <a:t> </a:t>
            </a:r>
            <a:r>
              <a:rPr lang="en-US" altLang="zh-CN" sz="700" dirty="0">
                <a:solidFill>
                  <a:srgbClr val="005F83"/>
                </a:solidFill>
              </a:rPr>
              <a:t>Zhao Y, </a:t>
            </a:r>
            <a:r>
              <a:rPr lang="en-US" altLang="zh-CN" sz="700" dirty="0" err="1">
                <a:solidFill>
                  <a:srgbClr val="005F83"/>
                </a:solidFill>
              </a:rPr>
              <a:t>Lv</a:t>
            </a:r>
            <a:r>
              <a:rPr lang="en-US" altLang="zh-CN" sz="700" dirty="0">
                <a:solidFill>
                  <a:srgbClr val="005F83"/>
                </a:solidFill>
              </a:rPr>
              <a:t> W, Xu S, et al. </a:t>
            </a:r>
            <a:r>
              <a:rPr lang="en-US" altLang="zh-CN" sz="700" dirty="0" err="1">
                <a:solidFill>
                  <a:srgbClr val="005F83"/>
                </a:solidFill>
              </a:rPr>
              <a:t>Detrs</a:t>
            </a:r>
            <a:r>
              <a:rPr lang="en-US" altLang="zh-CN" sz="700" dirty="0">
                <a:solidFill>
                  <a:srgbClr val="005F83"/>
                </a:solidFill>
              </a:rPr>
              <a:t> beat </a:t>
            </a:r>
            <a:r>
              <a:rPr lang="en-US" altLang="zh-CN" sz="700" dirty="0" err="1">
                <a:solidFill>
                  <a:srgbClr val="005F83"/>
                </a:solidFill>
              </a:rPr>
              <a:t>yolos</a:t>
            </a:r>
            <a:r>
              <a:rPr lang="en-US" altLang="zh-CN" sz="700" dirty="0">
                <a:solidFill>
                  <a:srgbClr val="005F83"/>
                </a:solidFill>
              </a:rPr>
              <a:t> on real-time object detection[C]//Proceedings of the IEEE/CVF Conference on Computer Vision and Pattern Recognition. 2024: 16965-16974.</a:t>
            </a:r>
          </a:p>
          <a:p>
            <a:r>
              <a:rPr lang="en-US" altLang="zh-CN" sz="700" dirty="0">
                <a:solidFill>
                  <a:srgbClr val="005F83"/>
                </a:solidFill>
              </a:rPr>
              <a:t>[3]</a:t>
            </a:r>
            <a:r>
              <a:rPr lang="zh-CN" altLang="en-US" sz="700" dirty="0">
                <a:solidFill>
                  <a:srgbClr val="005F83"/>
                </a:solidFill>
              </a:rPr>
              <a:t> </a:t>
            </a:r>
            <a:r>
              <a:rPr lang="en-US" altLang="zh-CN" sz="700" dirty="0">
                <a:solidFill>
                  <a:srgbClr val="005F83"/>
                </a:solidFill>
              </a:rPr>
              <a:t>Qin D, </a:t>
            </a:r>
            <a:r>
              <a:rPr lang="en-US" altLang="zh-CN" sz="700" dirty="0" err="1">
                <a:solidFill>
                  <a:srgbClr val="005F83"/>
                </a:solidFill>
              </a:rPr>
              <a:t>Leichner</a:t>
            </a:r>
            <a:r>
              <a:rPr lang="en-US" altLang="zh-CN" sz="700" dirty="0">
                <a:solidFill>
                  <a:srgbClr val="005F83"/>
                </a:solidFill>
              </a:rPr>
              <a:t> C, </a:t>
            </a:r>
            <a:r>
              <a:rPr lang="en-US" altLang="zh-CN" sz="700" dirty="0" err="1">
                <a:solidFill>
                  <a:srgbClr val="005F83"/>
                </a:solidFill>
              </a:rPr>
              <a:t>Delakis</a:t>
            </a:r>
            <a:r>
              <a:rPr lang="en-US" altLang="zh-CN" sz="700" dirty="0">
                <a:solidFill>
                  <a:srgbClr val="005F83"/>
                </a:solidFill>
              </a:rPr>
              <a:t> M, et al. MobileNetV4: Universal Models for the Mobile Ecosystem[C]//European Conference on Computer Vision. Springer, Cham, 2025: 78-96.</a:t>
            </a:r>
          </a:p>
          <a:p>
            <a:pPr marL="228600" indent="-228600">
              <a:buFont typeface="+mj-lt"/>
              <a:buAutoNum type="arabicPeriod"/>
            </a:pPr>
            <a:endParaRPr lang="zh-CN" altLang="en-US" sz="700" dirty="0">
              <a:solidFill>
                <a:srgbClr val="005F83"/>
              </a:solidFill>
            </a:endParaRPr>
          </a:p>
        </p:txBody>
      </p:sp>
    </p:spTree>
    <p:extLst>
      <p:ext uri="{BB962C8B-B14F-4D97-AF65-F5344CB8AC3E}">
        <p14:creationId xmlns:p14="http://schemas.microsoft.com/office/powerpoint/2010/main" val="717448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A7C26C-23D8-89B6-4284-E2DC15E5B14C}"/>
              </a:ext>
            </a:extLst>
          </p:cNvPr>
          <p:cNvSpPr>
            <a:spLocks noGrp="1"/>
          </p:cNvSpPr>
          <p:nvPr>
            <p:ph type="body" sz="quarter" idx="11"/>
          </p:nvPr>
        </p:nvSpPr>
        <p:spPr>
          <a:xfrm>
            <a:off x="500219" y="1070192"/>
            <a:ext cx="8143562" cy="1738082"/>
          </a:xfrm>
        </p:spPr>
        <p:txBody>
          <a:bodyPr/>
          <a:lstStyle/>
          <a:p>
            <a:pPr marL="0" indent="0">
              <a:buNone/>
            </a:pPr>
            <a:r>
              <a:rPr lang="en-US" altLang="zh-CN" sz="1800" i="1" dirty="0"/>
              <a:t>We appreciate your time and interest in our work.</a:t>
            </a:r>
          </a:p>
          <a:p>
            <a:pPr marL="0" indent="0">
              <a:buNone/>
            </a:pPr>
            <a:endParaRPr lang="en-US" altLang="zh-CN" sz="1800" dirty="0"/>
          </a:p>
          <a:p>
            <a:pPr marL="0" indent="0">
              <a:buNone/>
            </a:pPr>
            <a:endParaRPr lang="en-US" altLang="zh-CN" sz="1800" dirty="0"/>
          </a:p>
          <a:p>
            <a:pPr>
              <a:buFont typeface="Arial" panose="020B0604020202020204" pitchFamily="34" charset="0"/>
              <a:buChar char="•"/>
            </a:pPr>
            <a:r>
              <a:rPr lang="en-US" altLang="zh-CN" sz="1800" b="1" dirty="0"/>
              <a:t>Code Repository:</a:t>
            </a:r>
            <a:r>
              <a:rPr lang="en-US" altLang="zh-CN" sz="1800" dirty="0"/>
              <a:t> </a:t>
            </a:r>
            <a:r>
              <a:rPr lang="en-US" altLang="zh-CN" sz="1800" dirty="0">
                <a:hlinkClick r:id="rId3"/>
              </a:rPr>
              <a:t>https://github.com/JialiZhang1016/YOLOV10_Thermal</a:t>
            </a:r>
            <a:endParaRPr lang="en-US" altLang="zh-CN" sz="1800" dirty="0"/>
          </a:p>
          <a:p>
            <a:pPr>
              <a:buFont typeface="Arial" panose="020B0604020202020204" pitchFamily="34" charset="0"/>
              <a:buChar char="•"/>
            </a:pPr>
            <a:r>
              <a:rPr lang="en-US" altLang="zh-CN" sz="1800" b="1" dirty="0"/>
              <a:t>Live Demo:</a:t>
            </a:r>
            <a:r>
              <a:rPr lang="en-US" altLang="zh-CN" sz="1800" dirty="0"/>
              <a:t> </a:t>
            </a:r>
            <a:r>
              <a:rPr lang="en-US" altLang="zh-CN" sz="1800" dirty="0">
                <a:hlinkClick r:id="rId4"/>
              </a:rPr>
              <a:t>https://yolov10demo.live/</a:t>
            </a:r>
            <a:endParaRPr lang="en-US" altLang="zh-CN" sz="1800" dirty="0"/>
          </a:p>
          <a:p>
            <a:endParaRPr kumimoji="1" lang="zh-CN" altLang="en-US" sz="1800" dirty="0"/>
          </a:p>
        </p:txBody>
      </p:sp>
      <p:sp>
        <p:nvSpPr>
          <p:cNvPr id="3" name="文本占位符 2">
            <a:extLst>
              <a:ext uri="{FF2B5EF4-FFF2-40B4-BE49-F238E27FC236}">
                <a16:creationId xmlns:a16="http://schemas.microsoft.com/office/drawing/2014/main" id="{45F4B33C-385E-480D-5F52-A3455362DEF7}"/>
              </a:ext>
            </a:extLst>
          </p:cNvPr>
          <p:cNvSpPr>
            <a:spLocks noGrp="1"/>
          </p:cNvSpPr>
          <p:nvPr>
            <p:ph type="body" sz="quarter" idx="10"/>
          </p:nvPr>
        </p:nvSpPr>
        <p:spPr/>
        <p:txBody>
          <a:bodyPr/>
          <a:lstStyle/>
          <a:p>
            <a:r>
              <a:rPr kumimoji="1" lang="en-US" altLang="zh-CN" sz="6000" dirty="0"/>
              <a:t>Thank</a:t>
            </a:r>
            <a:r>
              <a:rPr kumimoji="1" lang="zh-CN" altLang="en-US" sz="6000" dirty="0"/>
              <a:t> </a:t>
            </a:r>
            <a:r>
              <a:rPr kumimoji="1" lang="en-US" altLang="zh-CN" sz="6000" dirty="0"/>
              <a:t>you</a:t>
            </a:r>
          </a:p>
        </p:txBody>
      </p:sp>
    </p:spTree>
    <p:extLst>
      <p:ext uri="{BB962C8B-B14F-4D97-AF65-F5344CB8AC3E}">
        <p14:creationId xmlns:p14="http://schemas.microsoft.com/office/powerpoint/2010/main" val="2893291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8704B-104B-0F13-E568-74DD0547738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697E0F-81F9-1B22-1910-3A2B98D64773}"/>
              </a:ext>
            </a:extLst>
          </p:cNvPr>
          <p:cNvSpPr>
            <a:spLocks noGrp="1"/>
          </p:cNvSpPr>
          <p:nvPr>
            <p:ph type="title"/>
          </p:nvPr>
        </p:nvSpPr>
        <p:spPr>
          <a:xfrm>
            <a:off x="0" y="699866"/>
            <a:ext cx="5807297" cy="1186921"/>
          </a:xfrm>
        </p:spPr>
        <p:txBody>
          <a:bodyPr/>
          <a:lstStyle/>
          <a:p>
            <a:r>
              <a:rPr lang="en-US" sz="2800" dirty="0"/>
              <a:t>Drone Route Optimization Based on Reinforcement Learning</a:t>
            </a:r>
          </a:p>
        </p:txBody>
      </p:sp>
      <p:sp>
        <p:nvSpPr>
          <p:cNvPr id="2" name="Subtitle 2">
            <a:extLst>
              <a:ext uri="{FF2B5EF4-FFF2-40B4-BE49-F238E27FC236}">
                <a16:creationId xmlns:a16="http://schemas.microsoft.com/office/drawing/2014/main" id="{0821A29F-95B4-61F8-C3F3-A232371B7834}"/>
              </a:ext>
            </a:extLst>
          </p:cNvPr>
          <p:cNvSpPr txBox="1">
            <a:spLocks/>
          </p:cNvSpPr>
          <p:nvPr/>
        </p:nvSpPr>
        <p:spPr>
          <a:xfrm>
            <a:off x="666356" y="1948069"/>
            <a:ext cx="5140941" cy="237744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800" dirty="0">
                <a:solidFill>
                  <a:srgbClr val="005F83"/>
                </a:solidFill>
              </a:rPr>
              <a:t>Presenter: </a:t>
            </a:r>
            <a:r>
              <a:rPr lang="en-US" altLang="zh-CN" sz="2800" dirty="0" err="1">
                <a:solidFill>
                  <a:srgbClr val="005F83"/>
                </a:solidFill>
              </a:rPr>
              <a:t>Jiali</a:t>
            </a:r>
            <a:r>
              <a:rPr lang="zh-CN" altLang="en-US" sz="2800" dirty="0">
                <a:solidFill>
                  <a:srgbClr val="005F83"/>
                </a:solidFill>
              </a:rPr>
              <a:t> </a:t>
            </a:r>
            <a:r>
              <a:rPr lang="en-US" altLang="zh-CN" sz="2800" dirty="0">
                <a:solidFill>
                  <a:srgbClr val="005F83"/>
                </a:solidFill>
              </a:rPr>
              <a:t>Zhang</a:t>
            </a:r>
          </a:p>
          <a:p>
            <a:pPr marL="0" indent="0">
              <a:buNone/>
            </a:pPr>
            <a:r>
              <a:rPr lang="en-US" altLang="zh-CN" sz="2800" dirty="0">
                <a:solidFill>
                  <a:srgbClr val="005F83"/>
                </a:solidFill>
              </a:rPr>
              <a:t>Yuwei</a:t>
            </a:r>
            <a:r>
              <a:rPr lang="zh-CN" altLang="en-US" sz="2800" dirty="0">
                <a:solidFill>
                  <a:srgbClr val="005F83"/>
                </a:solidFill>
              </a:rPr>
              <a:t> </a:t>
            </a:r>
            <a:r>
              <a:rPr lang="en-US" altLang="zh-CN" sz="2800" dirty="0">
                <a:solidFill>
                  <a:srgbClr val="005F83"/>
                </a:solidFill>
              </a:rPr>
              <a:t>Long</a:t>
            </a:r>
          </a:p>
          <a:p>
            <a:pPr marL="0" indent="0">
              <a:buNone/>
            </a:pPr>
            <a:r>
              <a:rPr lang="en-US" altLang="zh-CN" sz="2800" dirty="0">
                <a:solidFill>
                  <a:srgbClr val="005F83"/>
                </a:solidFill>
              </a:rPr>
              <a:t>Jian</a:t>
            </a:r>
            <a:r>
              <a:rPr lang="zh-CN" altLang="en-US" sz="2800" dirty="0">
                <a:solidFill>
                  <a:srgbClr val="005F83"/>
                </a:solidFill>
              </a:rPr>
              <a:t> </a:t>
            </a:r>
            <a:r>
              <a:rPr lang="en-US" altLang="zh-CN" sz="2800" dirty="0">
                <a:solidFill>
                  <a:srgbClr val="005F83"/>
                </a:solidFill>
              </a:rPr>
              <a:t>Liu</a:t>
            </a:r>
          </a:p>
        </p:txBody>
      </p:sp>
    </p:spTree>
    <p:extLst>
      <p:ext uri="{BB962C8B-B14F-4D97-AF65-F5344CB8AC3E}">
        <p14:creationId xmlns:p14="http://schemas.microsoft.com/office/powerpoint/2010/main" val="154881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7F7299-8F7A-7C73-A043-486B1D209868}"/>
              </a:ext>
            </a:extLst>
          </p:cNvPr>
          <p:cNvSpPr>
            <a:spLocks noGrp="1"/>
          </p:cNvSpPr>
          <p:nvPr>
            <p:ph type="body" sz="quarter" idx="11"/>
          </p:nvPr>
        </p:nvSpPr>
        <p:spPr>
          <a:xfrm>
            <a:off x="659305" y="1073944"/>
            <a:ext cx="8076956" cy="3783191"/>
          </a:xfrm>
        </p:spPr>
        <p:txBody>
          <a:bodyPr/>
          <a:lstStyle/>
          <a:p>
            <a:r>
              <a:rPr kumimoji="1" lang="en-US" altLang="zh-CN" sz="1800" b="1" dirty="0"/>
              <a:t>Motivation:</a:t>
            </a:r>
          </a:p>
          <a:p>
            <a:pPr lvl="1"/>
            <a:r>
              <a:rPr lang="en-US" altLang="zh-CN" sz="1800" dirty="0"/>
              <a:t>Object detection models rely on high-quality, task-specific datasets</a:t>
            </a:r>
            <a:r>
              <a:rPr kumimoji="1" lang="en-US" altLang="zh-CN" sz="1800" dirty="0"/>
              <a:t>.  </a:t>
            </a:r>
          </a:p>
          <a:p>
            <a:pPr lvl="1"/>
            <a:r>
              <a:rPr kumimoji="1" lang="en-US" altLang="zh-CN" sz="1800" dirty="0"/>
              <a:t>Efficient route planning must prioritize high-value sites and adapt to unpredictable weather, ensuring critical data capture without wasting resources. </a:t>
            </a:r>
          </a:p>
          <a:p>
            <a:pPr lvl="1"/>
            <a:endParaRPr kumimoji="1" lang="en-US" altLang="zh-CN" sz="1800" dirty="0"/>
          </a:p>
          <a:p>
            <a:pPr marL="342900" lvl="1" indent="-342900">
              <a:buFont typeface="Lucida Grande"/>
              <a:buChar char="&gt;"/>
            </a:pPr>
            <a:r>
              <a:rPr kumimoji="1" lang="en-US" altLang="zh-CN" sz="1800" b="1" dirty="0"/>
              <a:t>Key Question:</a:t>
            </a:r>
          </a:p>
          <a:p>
            <a:pPr marL="0" lvl="1" indent="0">
              <a:buNone/>
            </a:pPr>
            <a:r>
              <a:rPr kumimoji="1" lang="zh-CN" altLang="en-US" sz="1800" b="1" dirty="0"/>
              <a:t>       </a:t>
            </a:r>
            <a:r>
              <a:rPr kumimoji="1" lang="en-US" altLang="zh-CN" sz="1800" b="1" dirty="0"/>
              <a:t>How can we plan drone routes to efficiently collect the most valuable data?</a:t>
            </a:r>
          </a:p>
        </p:txBody>
      </p:sp>
      <p:sp>
        <p:nvSpPr>
          <p:cNvPr id="3" name="文本占位符 2">
            <a:extLst>
              <a:ext uri="{FF2B5EF4-FFF2-40B4-BE49-F238E27FC236}">
                <a16:creationId xmlns:a16="http://schemas.microsoft.com/office/drawing/2014/main" id="{AE13D338-2EE1-E0AD-909E-7230C4133DE4}"/>
              </a:ext>
            </a:extLst>
          </p:cNvPr>
          <p:cNvSpPr>
            <a:spLocks noGrp="1"/>
          </p:cNvSpPr>
          <p:nvPr>
            <p:ph type="body" sz="quarter" idx="10"/>
          </p:nvPr>
        </p:nvSpPr>
        <p:spPr/>
        <p:txBody>
          <a:bodyPr/>
          <a:lstStyle/>
          <a:p>
            <a:r>
              <a:rPr kumimoji="1" lang="en-US" altLang="zh-CN" dirty="0"/>
              <a:t>Drone</a:t>
            </a:r>
            <a:r>
              <a:rPr kumimoji="1" lang="zh-CN" altLang="en-US" dirty="0"/>
              <a:t> </a:t>
            </a:r>
            <a:r>
              <a:rPr kumimoji="1" lang="en-US" altLang="zh-CN" dirty="0"/>
              <a:t>Route</a:t>
            </a:r>
            <a:r>
              <a:rPr kumimoji="1" lang="zh-CN" altLang="en-US" dirty="0"/>
              <a:t> </a:t>
            </a:r>
            <a:r>
              <a:rPr kumimoji="1" lang="en-US" altLang="zh-CN" dirty="0"/>
              <a:t>Planning</a:t>
            </a:r>
            <a:endParaRPr kumimoji="1" lang="zh-CN" altLang="en-US" dirty="0"/>
          </a:p>
        </p:txBody>
      </p:sp>
    </p:spTree>
    <p:extLst>
      <p:ext uri="{BB962C8B-B14F-4D97-AF65-F5344CB8AC3E}">
        <p14:creationId xmlns:p14="http://schemas.microsoft.com/office/powerpoint/2010/main" val="269440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A6FEC3F-F7A9-BF0B-7B0E-6E6B70DCC183}"/>
              </a:ext>
            </a:extLst>
          </p:cNvPr>
          <p:cNvSpPr>
            <a:spLocks noGrp="1"/>
          </p:cNvSpPr>
          <p:nvPr>
            <p:ph type="body" sz="quarter" idx="10"/>
          </p:nvPr>
        </p:nvSpPr>
        <p:spPr/>
        <p:txBody>
          <a:bodyPr/>
          <a:lstStyle/>
          <a:p>
            <a:r>
              <a:rPr lang="en-US" altLang="zh-CN" dirty="0"/>
              <a:t>Problem Statement</a:t>
            </a:r>
            <a:endParaRPr kumimoji="1" lang="zh-CN" altLang="en-US" dirty="0"/>
          </a:p>
        </p:txBody>
      </p:sp>
      <p:pic>
        <p:nvPicPr>
          <p:cNvPr id="5" name="图片 4">
            <a:extLst>
              <a:ext uri="{FF2B5EF4-FFF2-40B4-BE49-F238E27FC236}">
                <a16:creationId xmlns:a16="http://schemas.microsoft.com/office/drawing/2014/main" id="{4EC8FAFD-85B6-413C-EEB4-6AB479E87A83}"/>
              </a:ext>
            </a:extLst>
          </p:cNvPr>
          <p:cNvPicPr>
            <a:picLocks noChangeAspect="1"/>
          </p:cNvPicPr>
          <p:nvPr/>
        </p:nvPicPr>
        <p:blipFill>
          <a:blip r:embed="rId3"/>
          <a:stretch>
            <a:fillRect/>
          </a:stretch>
        </p:blipFill>
        <p:spPr>
          <a:xfrm>
            <a:off x="493957" y="1176522"/>
            <a:ext cx="3062983" cy="2494448"/>
          </a:xfrm>
          <a:prstGeom prst="rect">
            <a:avLst/>
          </a:prstGeom>
        </p:spPr>
      </p:pic>
      <p:sp>
        <p:nvSpPr>
          <p:cNvPr id="16" name="文本框 15">
            <a:extLst>
              <a:ext uri="{FF2B5EF4-FFF2-40B4-BE49-F238E27FC236}">
                <a16:creationId xmlns:a16="http://schemas.microsoft.com/office/drawing/2014/main" id="{0D556BCC-CFB6-D9D2-C999-A88EE9E15DBE}"/>
              </a:ext>
            </a:extLst>
          </p:cNvPr>
          <p:cNvSpPr txBox="1"/>
          <p:nvPr/>
        </p:nvSpPr>
        <p:spPr>
          <a:xfrm>
            <a:off x="3780087" y="1176522"/>
            <a:ext cx="4608212" cy="3323987"/>
          </a:xfrm>
          <a:prstGeom prst="rect">
            <a:avLst/>
          </a:prstGeom>
          <a:noFill/>
        </p:spPr>
        <p:txBody>
          <a:bodyPr wrap="square">
            <a:spAutoFit/>
          </a:bodyPr>
          <a:lstStyle/>
          <a:p>
            <a:r>
              <a:rPr lang="en-US" altLang="zh-CN" sz="1400" dirty="0">
                <a:solidFill>
                  <a:srgbClr val="005F83"/>
                </a:solidFill>
              </a:rPr>
              <a:t>We need to plan an optimal route for a drone to collect data from multiple locations, each with its own priority (e.g., high or low criticality) and specified time windows for data collection. </a:t>
            </a:r>
          </a:p>
          <a:p>
            <a:endParaRPr lang="en-US" altLang="zh-CN" sz="1400" dirty="0">
              <a:solidFill>
                <a:srgbClr val="005F83"/>
              </a:solidFill>
            </a:endParaRPr>
          </a:p>
          <a:p>
            <a:endParaRPr lang="en-US" altLang="zh-CN" sz="1400" dirty="0">
              <a:solidFill>
                <a:srgbClr val="005F83"/>
              </a:solidFill>
            </a:endParaRPr>
          </a:p>
          <a:p>
            <a:r>
              <a:rPr lang="en-US" altLang="zh-CN" sz="1400" b="1" dirty="0">
                <a:solidFill>
                  <a:srgbClr val="005F83"/>
                </a:solidFill>
              </a:rPr>
              <a:t>Key Objectives:</a:t>
            </a:r>
          </a:p>
          <a:p>
            <a:endParaRPr lang="en-US" altLang="zh-CN" sz="1400" dirty="0">
              <a:solidFill>
                <a:srgbClr val="005F83"/>
              </a:solidFill>
            </a:endParaRPr>
          </a:p>
          <a:p>
            <a:pPr marL="228600" indent="-228600">
              <a:buFont typeface="+mj-lt"/>
              <a:buAutoNum type="arabicPeriod"/>
            </a:pPr>
            <a:r>
              <a:rPr lang="en-US" altLang="zh-CN" sz="1400" b="1" dirty="0">
                <a:solidFill>
                  <a:srgbClr val="005F83"/>
                </a:solidFill>
              </a:rPr>
              <a:t>Route Optimization:</a:t>
            </a:r>
            <a:r>
              <a:rPr lang="en-US" altLang="zh-CN" sz="1400" dirty="0">
                <a:solidFill>
                  <a:srgbClr val="005F83"/>
                </a:solidFill>
              </a:rPr>
              <a:t> Determine an optimal sequence of locations for the drone to visit, allowing it to skip certain locations based on mission priorities and constraints</a:t>
            </a:r>
          </a:p>
          <a:p>
            <a:pPr marL="228600" indent="-228600">
              <a:buFont typeface="+mj-lt"/>
              <a:buAutoNum type="arabicPeriod"/>
            </a:pPr>
            <a:endParaRPr lang="en-US" altLang="zh-CN" sz="1400" dirty="0">
              <a:solidFill>
                <a:srgbClr val="005F83"/>
              </a:solidFill>
            </a:endParaRPr>
          </a:p>
          <a:p>
            <a:pPr marL="228600" indent="-228600">
              <a:buFont typeface="+mj-lt"/>
              <a:buAutoNum type="arabicPeriod"/>
            </a:pPr>
            <a:r>
              <a:rPr lang="en-US" altLang="zh-CN" sz="1400" b="1" dirty="0">
                <a:solidFill>
                  <a:srgbClr val="005F83"/>
                </a:solidFill>
              </a:rPr>
              <a:t>Data Collection Time Allocation:</a:t>
            </a:r>
            <a:r>
              <a:rPr lang="en-US" altLang="zh-CN" sz="1400" dirty="0">
                <a:solidFill>
                  <a:srgbClr val="005F83"/>
                </a:solidFill>
              </a:rPr>
              <a:t> Optimize the duration of data collection at each selected location</a:t>
            </a:r>
          </a:p>
          <a:p>
            <a:pPr marL="285750" indent="-285750">
              <a:buFont typeface="Arial" panose="020B0604020202020204" pitchFamily="34" charset="0"/>
              <a:buChar char="•"/>
            </a:pPr>
            <a:endParaRPr lang="en-US" altLang="zh-CN" sz="1400" dirty="0">
              <a:solidFill>
                <a:srgbClr val="005F83"/>
              </a:solidFill>
            </a:endParaRPr>
          </a:p>
        </p:txBody>
      </p:sp>
    </p:spTree>
    <p:extLst>
      <p:ext uri="{BB962C8B-B14F-4D97-AF65-F5344CB8AC3E}">
        <p14:creationId xmlns:p14="http://schemas.microsoft.com/office/powerpoint/2010/main" val="2339111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00AB3-0F1A-81BF-417F-5D9C7AA7716D}"/>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0350DDD-20F3-9165-46B0-64F2D1E93371}"/>
              </a:ext>
            </a:extLst>
          </p:cNvPr>
          <p:cNvPicPr>
            <a:picLocks noChangeAspect="1"/>
          </p:cNvPicPr>
          <p:nvPr/>
        </p:nvPicPr>
        <p:blipFill>
          <a:blip r:embed="rId3"/>
          <a:stretch>
            <a:fillRect/>
          </a:stretch>
        </p:blipFill>
        <p:spPr>
          <a:xfrm>
            <a:off x="326786" y="1591226"/>
            <a:ext cx="3945585" cy="1961048"/>
          </a:xfrm>
          <a:prstGeom prst="rect">
            <a:avLst/>
          </a:prstGeom>
        </p:spPr>
      </p:pic>
      <p:sp>
        <p:nvSpPr>
          <p:cNvPr id="3" name="文本占位符 2">
            <a:extLst>
              <a:ext uri="{FF2B5EF4-FFF2-40B4-BE49-F238E27FC236}">
                <a16:creationId xmlns:a16="http://schemas.microsoft.com/office/drawing/2014/main" id="{F1C0DF05-AAA1-7A5E-76A5-51C077576270}"/>
              </a:ext>
            </a:extLst>
          </p:cNvPr>
          <p:cNvSpPr>
            <a:spLocks noGrp="1"/>
          </p:cNvSpPr>
          <p:nvPr>
            <p:ph type="body" sz="quarter" idx="10"/>
          </p:nvPr>
        </p:nvSpPr>
        <p:spPr/>
        <p:txBody>
          <a:bodyPr/>
          <a:lstStyle/>
          <a:p>
            <a:r>
              <a:rPr lang="en-US" altLang="zh-CN" b="1" dirty="0"/>
              <a:t>MDP Formulation</a:t>
            </a:r>
          </a:p>
        </p:txBody>
      </p:sp>
      <p:pic>
        <p:nvPicPr>
          <p:cNvPr id="6" name="图片 5">
            <a:extLst>
              <a:ext uri="{FF2B5EF4-FFF2-40B4-BE49-F238E27FC236}">
                <a16:creationId xmlns:a16="http://schemas.microsoft.com/office/drawing/2014/main" id="{4330FCFD-04B3-B4D7-9420-065704E3B3A6}"/>
              </a:ext>
            </a:extLst>
          </p:cNvPr>
          <p:cNvPicPr>
            <a:picLocks noChangeAspect="1"/>
          </p:cNvPicPr>
          <p:nvPr/>
        </p:nvPicPr>
        <p:blipFill>
          <a:blip r:embed="rId4"/>
          <a:stretch>
            <a:fillRect/>
          </a:stretch>
        </p:blipFill>
        <p:spPr>
          <a:xfrm>
            <a:off x="4572000" y="1591226"/>
            <a:ext cx="3536707" cy="2723325"/>
          </a:xfrm>
          <a:prstGeom prst="rect">
            <a:avLst/>
          </a:prstGeom>
        </p:spPr>
      </p:pic>
      <p:sp>
        <p:nvSpPr>
          <p:cNvPr id="7" name="文本框 6">
            <a:extLst>
              <a:ext uri="{FF2B5EF4-FFF2-40B4-BE49-F238E27FC236}">
                <a16:creationId xmlns:a16="http://schemas.microsoft.com/office/drawing/2014/main" id="{ABEA5800-C9FC-72EB-D287-22AB52F28579}"/>
              </a:ext>
            </a:extLst>
          </p:cNvPr>
          <p:cNvSpPr txBox="1"/>
          <p:nvPr/>
        </p:nvSpPr>
        <p:spPr>
          <a:xfrm>
            <a:off x="4572000" y="1221894"/>
            <a:ext cx="3167263" cy="369332"/>
          </a:xfrm>
          <a:prstGeom prst="rect">
            <a:avLst/>
          </a:prstGeom>
          <a:noFill/>
        </p:spPr>
        <p:txBody>
          <a:bodyPr wrap="square" rtlCol="0">
            <a:spAutoFit/>
          </a:bodyPr>
          <a:lstStyle/>
          <a:p>
            <a:r>
              <a:rPr kumimoji="1" lang="en-US" altLang="zh-CN" b="1" dirty="0">
                <a:solidFill>
                  <a:srgbClr val="005F83"/>
                </a:solidFill>
              </a:rPr>
              <a:t>Actions</a:t>
            </a:r>
            <a:endParaRPr kumimoji="1" lang="zh-CN" altLang="en-US" b="1" dirty="0">
              <a:solidFill>
                <a:srgbClr val="005F83"/>
              </a:solidFill>
            </a:endParaRPr>
          </a:p>
        </p:txBody>
      </p:sp>
      <p:sp>
        <p:nvSpPr>
          <p:cNvPr id="8" name="文本框 7">
            <a:extLst>
              <a:ext uri="{FF2B5EF4-FFF2-40B4-BE49-F238E27FC236}">
                <a16:creationId xmlns:a16="http://schemas.microsoft.com/office/drawing/2014/main" id="{F3A84FC6-8507-2107-E55F-6763E7EA05F9}"/>
              </a:ext>
            </a:extLst>
          </p:cNvPr>
          <p:cNvSpPr txBox="1"/>
          <p:nvPr/>
        </p:nvSpPr>
        <p:spPr>
          <a:xfrm>
            <a:off x="326786" y="1221894"/>
            <a:ext cx="3167263" cy="369332"/>
          </a:xfrm>
          <a:prstGeom prst="rect">
            <a:avLst/>
          </a:prstGeom>
          <a:noFill/>
        </p:spPr>
        <p:txBody>
          <a:bodyPr wrap="square" rtlCol="0">
            <a:spAutoFit/>
          </a:bodyPr>
          <a:lstStyle/>
          <a:p>
            <a:r>
              <a:rPr kumimoji="1" lang="en-US" altLang="zh-CN" b="1" dirty="0">
                <a:solidFill>
                  <a:srgbClr val="005F83"/>
                </a:solidFill>
              </a:rPr>
              <a:t>States</a:t>
            </a:r>
            <a:endParaRPr kumimoji="1" lang="zh-CN" altLang="en-US" b="1" dirty="0">
              <a:solidFill>
                <a:srgbClr val="005F83"/>
              </a:solidFill>
            </a:endParaRPr>
          </a:p>
        </p:txBody>
      </p:sp>
      <p:cxnSp>
        <p:nvCxnSpPr>
          <p:cNvPr id="10" name="直线连接符 9">
            <a:extLst>
              <a:ext uri="{FF2B5EF4-FFF2-40B4-BE49-F238E27FC236}">
                <a16:creationId xmlns:a16="http://schemas.microsoft.com/office/drawing/2014/main" id="{DF005BC8-73ED-1050-392C-75AF98C4EDEC}"/>
              </a:ext>
            </a:extLst>
          </p:cNvPr>
          <p:cNvCxnSpPr>
            <a:cxnSpLocks/>
          </p:cNvCxnSpPr>
          <p:nvPr/>
        </p:nvCxnSpPr>
        <p:spPr>
          <a:xfrm>
            <a:off x="4376344" y="1591226"/>
            <a:ext cx="0" cy="2498993"/>
          </a:xfrm>
          <a:prstGeom prst="line">
            <a:avLst/>
          </a:prstGeom>
          <a:ln w="12700">
            <a:solidFill>
              <a:srgbClr val="005F83"/>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3133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CCEAA30-BFB2-693F-1C8A-26896ACBFECE}"/>
              </a:ext>
            </a:extLst>
          </p:cNvPr>
          <p:cNvPicPr>
            <a:picLocks noChangeAspect="1"/>
          </p:cNvPicPr>
          <p:nvPr/>
        </p:nvPicPr>
        <p:blipFill>
          <a:blip r:embed="rId3"/>
          <a:stretch>
            <a:fillRect/>
          </a:stretch>
        </p:blipFill>
        <p:spPr>
          <a:xfrm>
            <a:off x="326786" y="1698522"/>
            <a:ext cx="4203291" cy="2992561"/>
          </a:xfrm>
          <a:prstGeom prst="rect">
            <a:avLst/>
          </a:prstGeom>
        </p:spPr>
      </p:pic>
      <p:sp>
        <p:nvSpPr>
          <p:cNvPr id="5" name="文本框 4">
            <a:extLst>
              <a:ext uri="{FF2B5EF4-FFF2-40B4-BE49-F238E27FC236}">
                <a16:creationId xmlns:a16="http://schemas.microsoft.com/office/drawing/2014/main" id="{7DA3D8EE-B3D4-D019-6E53-404ED425C62E}"/>
              </a:ext>
            </a:extLst>
          </p:cNvPr>
          <p:cNvSpPr txBox="1"/>
          <p:nvPr/>
        </p:nvSpPr>
        <p:spPr>
          <a:xfrm>
            <a:off x="326786" y="1221894"/>
            <a:ext cx="3167263" cy="369332"/>
          </a:xfrm>
          <a:prstGeom prst="rect">
            <a:avLst/>
          </a:prstGeom>
          <a:noFill/>
        </p:spPr>
        <p:txBody>
          <a:bodyPr wrap="square" rtlCol="0">
            <a:spAutoFit/>
          </a:bodyPr>
          <a:lstStyle/>
          <a:p>
            <a:r>
              <a:rPr kumimoji="1" lang="en-US" altLang="zh-CN" b="1" dirty="0">
                <a:solidFill>
                  <a:srgbClr val="005F83"/>
                </a:solidFill>
              </a:rPr>
              <a:t>State Action Transition</a:t>
            </a:r>
            <a:endParaRPr kumimoji="1" lang="zh-CN" altLang="en-US" b="1" dirty="0">
              <a:solidFill>
                <a:srgbClr val="005F83"/>
              </a:solidFill>
            </a:endParaRPr>
          </a:p>
        </p:txBody>
      </p:sp>
      <p:pic>
        <p:nvPicPr>
          <p:cNvPr id="6" name="图片 5">
            <a:extLst>
              <a:ext uri="{FF2B5EF4-FFF2-40B4-BE49-F238E27FC236}">
                <a16:creationId xmlns:a16="http://schemas.microsoft.com/office/drawing/2014/main" id="{68C667EE-FD66-AA11-595A-171CD17618C5}"/>
              </a:ext>
            </a:extLst>
          </p:cNvPr>
          <p:cNvPicPr>
            <a:picLocks noChangeAspect="1"/>
          </p:cNvPicPr>
          <p:nvPr/>
        </p:nvPicPr>
        <p:blipFill>
          <a:blip r:embed="rId4"/>
          <a:stretch>
            <a:fillRect/>
          </a:stretch>
        </p:blipFill>
        <p:spPr>
          <a:xfrm>
            <a:off x="4613925" y="1698522"/>
            <a:ext cx="4014038" cy="1648747"/>
          </a:xfrm>
          <a:prstGeom prst="rect">
            <a:avLst/>
          </a:prstGeom>
        </p:spPr>
      </p:pic>
      <p:pic>
        <p:nvPicPr>
          <p:cNvPr id="7" name="图片 6">
            <a:extLst>
              <a:ext uri="{FF2B5EF4-FFF2-40B4-BE49-F238E27FC236}">
                <a16:creationId xmlns:a16="http://schemas.microsoft.com/office/drawing/2014/main" id="{8DC635D6-F282-ACC1-B1C8-C9048A8E7495}"/>
              </a:ext>
            </a:extLst>
          </p:cNvPr>
          <p:cNvPicPr>
            <a:picLocks noChangeAspect="1"/>
          </p:cNvPicPr>
          <p:nvPr/>
        </p:nvPicPr>
        <p:blipFill>
          <a:blip r:embed="rId5"/>
          <a:stretch>
            <a:fillRect/>
          </a:stretch>
        </p:blipFill>
        <p:spPr>
          <a:xfrm>
            <a:off x="4613926" y="3434881"/>
            <a:ext cx="4203426" cy="1028964"/>
          </a:xfrm>
          <a:prstGeom prst="rect">
            <a:avLst/>
          </a:prstGeom>
        </p:spPr>
      </p:pic>
      <p:sp>
        <p:nvSpPr>
          <p:cNvPr id="8" name="文本框 7">
            <a:extLst>
              <a:ext uri="{FF2B5EF4-FFF2-40B4-BE49-F238E27FC236}">
                <a16:creationId xmlns:a16="http://schemas.microsoft.com/office/drawing/2014/main" id="{095E0BEC-A312-EB98-BDF1-8FDFE62E4E96}"/>
              </a:ext>
            </a:extLst>
          </p:cNvPr>
          <p:cNvSpPr txBox="1"/>
          <p:nvPr/>
        </p:nvSpPr>
        <p:spPr>
          <a:xfrm>
            <a:off x="4461251" y="1219672"/>
            <a:ext cx="3167263" cy="369332"/>
          </a:xfrm>
          <a:prstGeom prst="rect">
            <a:avLst/>
          </a:prstGeom>
          <a:noFill/>
        </p:spPr>
        <p:txBody>
          <a:bodyPr wrap="square" rtlCol="0">
            <a:spAutoFit/>
          </a:bodyPr>
          <a:lstStyle/>
          <a:p>
            <a:r>
              <a:rPr kumimoji="1" lang="en-US" altLang="zh-CN" b="1" dirty="0">
                <a:solidFill>
                  <a:srgbClr val="005F83"/>
                </a:solidFill>
              </a:rPr>
              <a:t>Objective Function</a:t>
            </a:r>
            <a:endParaRPr kumimoji="1" lang="zh-CN" altLang="en-US" b="1" dirty="0">
              <a:solidFill>
                <a:srgbClr val="005F83"/>
              </a:solidFill>
            </a:endParaRPr>
          </a:p>
        </p:txBody>
      </p:sp>
      <p:sp>
        <p:nvSpPr>
          <p:cNvPr id="11" name="文本占位符 2">
            <a:extLst>
              <a:ext uri="{FF2B5EF4-FFF2-40B4-BE49-F238E27FC236}">
                <a16:creationId xmlns:a16="http://schemas.microsoft.com/office/drawing/2014/main" id="{16D2DC46-E357-5CF4-37E2-DF23ED069624}"/>
              </a:ext>
            </a:extLst>
          </p:cNvPr>
          <p:cNvSpPr txBox="1">
            <a:spLocks/>
          </p:cNvSpPr>
          <p:nvPr/>
        </p:nvSpPr>
        <p:spPr>
          <a:xfrm>
            <a:off x="493957" y="-12700"/>
            <a:ext cx="8370643" cy="800099"/>
          </a:xfrm>
          <a:prstGeom prst="rect">
            <a:avLst/>
          </a:prstGeom>
          <a:ln>
            <a:noFill/>
          </a:ln>
        </p:spPr>
        <p:txBody>
          <a:bodyPr>
            <a:noAutofit/>
          </a:bodyPr>
          <a:lstStyle>
            <a:lvl1pPr marL="0" indent="0" algn="l" defTabSz="457200" rtl="0" eaLnBrk="1" latinLnBrk="0" hangingPunct="1">
              <a:lnSpc>
                <a:spcPct val="100000"/>
              </a:lnSpc>
              <a:spcBef>
                <a:spcPct val="20000"/>
              </a:spcBef>
              <a:buFont typeface="Arial"/>
              <a:buNone/>
              <a:defRPr sz="5900" b="0" i="0" kern="1200" baseline="0">
                <a:solidFill>
                  <a:schemeClr val="bg2"/>
                </a:solidFill>
                <a:latin typeface="Tungsten Semibold"/>
                <a:ea typeface="+mn-ea"/>
                <a:cs typeface="Tungsten Semibold"/>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b="1" dirty="0"/>
              <a:t>Objective &amp; Reward</a:t>
            </a:r>
          </a:p>
        </p:txBody>
      </p:sp>
    </p:spTree>
    <p:extLst>
      <p:ext uri="{BB962C8B-B14F-4D97-AF65-F5344CB8AC3E}">
        <p14:creationId xmlns:p14="http://schemas.microsoft.com/office/powerpoint/2010/main" val="4205371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6DBCCE7-0E13-E95C-A969-32C891762F20}"/>
              </a:ext>
            </a:extLst>
          </p:cNvPr>
          <p:cNvSpPr>
            <a:spLocks noGrp="1"/>
          </p:cNvSpPr>
          <p:nvPr>
            <p:ph type="body" sz="quarter" idx="10"/>
          </p:nvPr>
        </p:nvSpPr>
        <p:spPr/>
        <p:txBody>
          <a:bodyPr/>
          <a:lstStyle/>
          <a:p>
            <a:r>
              <a:rPr lang="en-US" altLang="zh-CN" b="1" dirty="0"/>
              <a:t>DQN-AM Model</a:t>
            </a:r>
          </a:p>
        </p:txBody>
      </p:sp>
      <p:pic>
        <p:nvPicPr>
          <p:cNvPr id="6" name="图片 5" descr="图示&#10;&#10;低可信度描述已自动生成">
            <a:extLst>
              <a:ext uri="{FF2B5EF4-FFF2-40B4-BE49-F238E27FC236}">
                <a16:creationId xmlns:a16="http://schemas.microsoft.com/office/drawing/2014/main" id="{E75A919C-8D31-F8C2-3C2C-FC83545EF7BC}"/>
              </a:ext>
            </a:extLst>
          </p:cNvPr>
          <p:cNvPicPr>
            <a:picLocks noChangeAspect="1"/>
          </p:cNvPicPr>
          <p:nvPr/>
        </p:nvPicPr>
        <p:blipFill>
          <a:blip r:embed="rId3"/>
          <a:stretch>
            <a:fillRect/>
          </a:stretch>
        </p:blipFill>
        <p:spPr>
          <a:xfrm>
            <a:off x="1788716" y="1597516"/>
            <a:ext cx="5566567" cy="3179664"/>
          </a:xfrm>
          <a:prstGeom prst="rect">
            <a:avLst/>
          </a:prstGeom>
        </p:spPr>
      </p:pic>
      <p:sp>
        <p:nvSpPr>
          <p:cNvPr id="8" name="文本框 7">
            <a:extLst>
              <a:ext uri="{FF2B5EF4-FFF2-40B4-BE49-F238E27FC236}">
                <a16:creationId xmlns:a16="http://schemas.microsoft.com/office/drawing/2014/main" id="{4C8E4B66-C3BB-C3AC-E1FE-FA19125D0B04}"/>
              </a:ext>
            </a:extLst>
          </p:cNvPr>
          <p:cNvSpPr txBox="1"/>
          <p:nvPr/>
        </p:nvSpPr>
        <p:spPr>
          <a:xfrm>
            <a:off x="493956" y="943500"/>
            <a:ext cx="7814301" cy="830997"/>
          </a:xfrm>
          <a:prstGeom prst="rect">
            <a:avLst/>
          </a:prstGeom>
          <a:noFill/>
        </p:spPr>
        <p:txBody>
          <a:bodyPr wrap="square">
            <a:spAutoFit/>
          </a:bodyPr>
          <a:lstStyle/>
          <a:p>
            <a:r>
              <a:rPr lang="en-US" altLang="zh-CN" sz="1600" b="1" dirty="0">
                <a:solidFill>
                  <a:srgbClr val="005F83"/>
                </a:solidFill>
              </a:rPr>
              <a:t>Overview:</a:t>
            </a:r>
            <a:br>
              <a:rPr lang="en-US" altLang="zh-CN" sz="1600" dirty="0">
                <a:solidFill>
                  <a:srgbClr val="005F83"/>
                </a:solidFill>
              </a:rPr>
            </a:br>
            <a:r>
              <a:rPr lang="en-US" altLang="zh-CN" sz="1600" dirty="0">
                <a:solidFill>
                  <a:srgbClr val="005F83"/>
                </a:solidFill>
              </a:rPr>
              <a:t>We employ a Deep Q-Network with an Action Mask (DQN-AM) to efficiently learn an optimal policy under dynamic conditions.</a:t>
            </a:r>
            <a:endParaRPr lang="zh-CN" altLang="en-US" sz="1600" dirty="0">
              <a:solidFill>
                <a:srgbClr val="005F83"/>
              </a:solidFill>
            </a:endParaRPr>
          </a:p>
        </p:txBody>
      </p:sp>
    </p:spTree>
    <p:extLst>
      <p:ext uri="{BB962C8B-B14F-4D97-AF65-F5344CB8AC3E}">
        <p14:creationId xmlns:p14="http://schemas.microsoft.com/office/powerpoint/2010/main" val="1612335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B3B8404-3792-49AC-2215-79BA19F268EB}"/>
              </a:ext>
            </a:extLst>
          </p:cNvPr>
          <p:cNvSpPr>
            <a:spLocks noGrp="1"/>
          </p:cNvSpPr>
          <p:nvPr>
            <p:ph type="body" sz="quarter" idx="10"/>
          </p:nvPr>
        </p:nvSpPr>
        <p:spPr/>
        <p:txBody>
          <a:bodyPr/>
          <a:lstStyle/>
          <a:p>
            <a:r>
              <a:rPr kumimoji="1" lang="en-US" altLang="zh-CN" dirty="0"/>
              <a:t>Action</a:t>
            </a:r>
            <a:r>
              <a:rPr kumimoji="1" lang="zh-CN" altLang="en-US" dirty="0"/>
              <a:t> </a:t>
            </a:r>
            <a:r>
              <a:rPr kumimoji="1" lang="en-US" altLang="zh-CN" dirty="0"/>
              <a:t>mask</a:t>
            </a:r>
            <a:endParaRPr kumimoji="1" lang="zh-CN" altLang="en-US" dirty="0"/>
          </a:p>
        </p:txBody>
      </p:sp>
      <p:sp>
        <p:nvSpPr>
          <p:cNvPr id="7" name="文本框 6">
            <a:extLst>
              <a:ext uri="{FF2B5EF4-FFF2-40B4-BE49-F238E27FC236}">
                <a16:creationId xmlns:a16="http://schemas.microsoft.com/office/drawing/2014/main" id="{9A6BCA36-4DC4-FD56-801D-42F5C4ED58EF}"/>
              </a:ext>
            </a:extLst>
          </p:cNvPr>
          <p:cNvSpPr txBox="1"/>
          <p:nvPr/>
        </p:nvSpPr>
        <p:spPr>
          <a:xfrm>
            <a:off x="493957" y="1079628"/>
            <a:ext cx="7826327" cy="738664"/>
          </a:xfrm>
          <a:prstGeom prst="rect">
            <a:avLst/>
          </a:prstGeom>
          <a:noFill/>
        </p:spPr>
        <p:txBody>
          <a:bodyPr wrap="square">
            <a:spAutoFit/>
          </a:bodyPr>
          <a:lstStyle/>
          <a:p>
            <a:r>
              <a:rPr lang="en-US" altLang="zh-CN" sz="1400" b="1" dirty="0">
                <a:solidFill>
                  <a:srgbClr val="005F83"/>
                </a:solidFill>
              </a:rPr>
              <a:t>I</a:t>
            </a:r>
            <a:r>
              <a:rPr lang="zh-CN" altLang="en-US" sz="1400" b="1" dirty="0">
                <a:solidFill>
                  <a:srgbClr val="005F83"/>
                </a:solidFill>
              </a:rPr>
              <a:t>dea</a:t>
            </a:r>
            <a:r>
              <a:rPr lang="zh-CN" altLang="en-US" sz="1400" dirty="0">
                <a:solidFill>
                  <a:srgbClr val="005F83"/>
                </a:solidFill>
              </a:rPr>
              <a:t>: When the drone decides its next move, not all actions are possible or logical. The “action mask” acts like a filter, ensuring the decision-making process only considers actions that meet certain criteria.</a:t>
            </a:r>
            <a:endParaRPr lang="en-US" altLang="zh-CN" sz="1400" dirty="0">
              <a:solidFill>
                <a:srgbClr val="005F83"/>
              </a:solidFill>
            </a:endParaRPr>
          </a:p>
          <a:p>
            <a:endParaRPr lang="zh-CN" altLang="en-US" sz="1400" dirty="0">
              <a:solidFill>
                <a:srgbClr val="005F83"/>
              </a:solidFill>
            </a:endParaRPr>
          </a:p>
        </p:txBody>
      </p:sp>
      <p:sp>
        <p:nvSpPr>
          <p:cNvPr id="9" name="文本框 8">
            <a:extLst>
              <a:ext uri="{FF2B5EF4-FFF2-40B4-BE49-F238E27FC236}">
                <a16:creationId xmlns:a16="http://schemas.microsoft.com/office/drawing/2014/main" id="{C4DB6967-F707-65AE-AE21-FFD5B767FAD1}"/>
              </a:ext>
            </a:extLst>
          </p:cNvPr>
          <p:cNvSpPr txBox="1"/>
          <p:nvPr/>
        </p:nvSpPr>
        <p:spPr>
          <a:xfrm>
            <a:off x="1224973" y="4161573"/>
            <a:ext cx="6906386" cy="523220"/>
          </a:xfrm>
          <a:prstGeom prst="rect">
            <a:avLst/>
          </a:prstGeom>
          <a:noFill/>
        </p:spPr>
        <p:txBody>
          <a:bodyPr wrap="square">
            <a:spAutoFit/>
          </a:bodyPr>
          <a:lstStyle/>
          <a:p>
            <a:r>
              <a:rPr lang="en-US" altLang="zh-CN" sz="1400" dirty="0">
                <a:solidFill>
                  <a:srgbClr val="005F83"/>
                </a:solidFill>
              </a:rPr>
              <a:t>By applying the action mask, our reinforcement learning agent (DQN) only sees a clean set of valid actions. This reduces wasted exploration and helps the model find better routes faster.</a:t>
            </a:r>
          </a:p>
        </p:txBody>
      </p:sp>
      <p:sp>
        <p:nvSpPr>
          <p:cNvPr id="11" name="文本框 10">
            <a:extLst>
              <a:ext uri="{FF2B5EF4-FFF2-40B4-BE49-F238E27FC236}">
                <a16:creationId xmlns:a16="http://schemas.microsoft.com/office/drawing/2014/main" id="{C1137F55-9977-C109-C549-958A7B53278E}"/>
              </a:ext>
            </a:extLst>
          </p:cNvPr>
          <p:cNvSpPr txBox="1"/>
          <p:nvPr/>
        </p:nvSpPr>
        <p:spPr>
          <a:xfrm>
            <a:off x="493957" y="2306502"/>
            <a:ext cx="2686664" cy="954107"/>
          </a:xfrm>
          <a:prstGeom prst="rect">
            <a:avLst/>
          </a:prstGeom>
          <a:noFill/>
        </p:spPr>
        <p:txBody>
          <a:bodyPr wrap="square">
            <a:spAutoFit/>
          </a:bodyPr>
          <a:lstStyle/>
          <a:p>
            <a:r>
              <a:rPr lang="en-US" altLang="zh-CN" sz="1400" b="1" dirty="0">
                <a:solidFill>
                  <a:srgbClr val="005F83"/>
                </a:solidFill>
              </a:rPr>
              <a:t>Key Checks:</a:t>
            </a:r>
          </a:p>
          <a:p>
            <a:pPr marL="342900" indent="-342900">
              <a:buFont typeface="+mj-lt"/>
              <a:buAutoNum type="arabicPeriod"/>
            </a:pPr>
            <a:r>
              <a:rPr lang="en-US" altLang="zh-CN" sz="1400" dirty="0">
                <a:solidFill>
                  <a:srgbClr val="005F83"/>
                </a:solidFill>
              </a:rPr>
              <a:t>Already Visited Locations</a:t>
            </a:r>
          </a:p>
          <a:p>
            <a:pPr marL="342900" indent="-342900">
              <a:buFont typeface="+mj-lt"/>
              <a:buAutoNum type="arabicPeriod"/>
            </a:pPr>
            <a:r>
              <a:rPr lang="en-US" altLang="zh-CN" sz="1400" dirty="0">
                <a:solidFill>
                  <a:srgbClr val="005F83"/>
                </a:solidFill>
              </a:rPr>
              <a:t>Invalid Data Collection Times</a:t>
            </a:r>
          </a:p>
          <a:p>
            <a:pPr marL="342900" indent="-342900">
              <a:buFont typeface="+mj-lt"/>
              <a:buAutoNum type="arabicPeriod"/>
            </a:pPr>
            <a:r>
              <a:rPr lang="en-US" altLang="zh-CN" sz="1400" dirty="0">
                <a:solidFill>
                  <a:srgbClr val="005F83"/>
                </a:solidFill>
              </a:rPr>
              <a:t>Insufficient Flight Time</a:t>
            </a:r>
          </a:p>
        </p:txBody>
      </p:sp>
      <p:pic>
        <p:nvPicPr>
          <p:cNvPr id="8194" name="Picture 2">
            <a:extLst>
              <a:ext uri="{FF2B5EF4-FFF2-40B4-BE49-F238E27FC236}">
                <a16:creationId xmlns:a16="http://schemas.microsoft.com/office/drawing/2014/main" id="{48C49D03-FF07-5EEC-52AF-22A15E443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621" y="1839206"/>
            <a:ext cx="5521842" cy="20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067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59C04-09C7-BE99-485F-EC6BD165BE0A}"/>
              </a:ext>
            </a:extLst>
          </p:cNvPr>
          <p:cNvSpPr>
            <a:spLocks noGrp="1"/>
          </p:cNvSpPr>
          <p:nvPr>
            <p:ph type="body" sz="quarter" idx="11"/>
          </p:nvPr>
        </p:nvSpPr>
        <p:spPr/>
        <p:txBody>
          <a:bodyPr/>
          <a:lstStyle/>
          <a:p>
            <a:pPr marL="457200" indent="-457200">
              <a:buFont typeface="+mj-lt"/>
              <a:buAutoNum type="arabicPeriod"/>
            </a:pPr>
            <a:r>
              <a:rPr lang="en-US" dirty="0"/>
              <a:t>Technical Status Progress</a:t>
            </a:r>
          </a:p>
          <a:p>
            <a:pPr marL="857250" lvl="1" indent="-457200">
              <a:buFont typeface="+mj-lt"/>
              <a:buAutoNum type="alphaLcParenR"/>
            </a:pPr>
            <a:r>
              <a:rPr lang="en-US" sz="1800" dirty="0"/>
              <a:t>Brief review</a:t>
            </a:r>
          </a:p>
          <a:p>
            <a:pPr marL="857250" lvl="1" indent="-457200">
              <a:buFont typeface="+mj-lt"/>
              <a:buAutoNum type="alphaLcParenR"/>
            </a:pPr>
            <a:r>
              <a:rPr lang="en-US" sz="1800" dirty="0"/>
              <a:t>Milestones met</a:t>
            </a:r>
          </a:p>
          <a:p>
            <a:pPr marL="857250" lvl="1" indent="-457200">
              <a:buFont typeface="+mj-lt"/>
              <a:buAutoNum type="alphaLcParenR"/>
            </a:pPr>
            <a:r>
              <a:rPr lang="en-US" sz="1800" dirty="0"/>
              <a:t>Major developments</a:t>
            </a:r>
          </a:p>
        </p:txBody>
      </p:sp>
      <p:sp>
        <p:nvSpPr>
          <p:cNvPr id="3" name="Text Placeholder 2">
            <a:extLst>
              <a:ext uri="{FF2B5EF4-FFF2-40B4-BE49-F238E27FC236}">
                <a16:creationId xmlns:a16="http://schemas.microsoft.com/office/drawing/2014/main" id="{CEF91D09-D114-72B6-DE93-71A5FBCABAEA}"/>
              </a:ext>
            </a:extLst>
          </p:cNvPr>
          <p:cNvSpPr>
            <a:spLocks noGrp="1"/>
          </p:cNvSpPr>
          <p:nvPr>
            <p:ph type="body" sz="quarter" idx="10"/>
          </p:nvPr>
        </p:nvSpPr>
        <p:spPr/>
        <p:txBody>
          <a:bodyPr/>
          <a:lstStyle/>
          <a:p>
            <a:r>
              <a:rPr lang="en-US" dirty="0"/>
              <a:t>Technical Summary</a:t>
            </a:r>
          </a:p>
        </p:txBody>
      </p:sp>
    </p:spTree>
    <p:extLst>
      <p:ext uri="{BB962C8B-B14F-4D97-AF65-F5344CB8AC3E}">
        <p14:creationId xmlns:p14="http://schemas.microsoft.com/office/powerpoint/2010/main" val="3105740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2DABE22-5FFC-49F5-4C57-9F6143430DF1}"/>
              </a:ext>
            </a:extLst>
          </p:cNvPr>
          <p:cNvSpPr>
            <a:spLocks noGrp="1"/>
          </p:cNvSpPr>
          <p:nvPr>
            <p:ph type="body" sz="quarter" idx="10"/>
          </p:nvPr>
        </p:nvSpPr>
        <p:spPr/>
        <p:txBody>
          <a:bodyPr/>
          <a:lstStyle/>
          <a:p>
            <a:r>
              <a:rPr lang="en-US" altLang="zh-CN" sz="3600" dirty="0"/>
              <a:t>Training Performance Over Episodes</a:t>
            </a:r>
            <a:endParaRPr kumimoji="1" lang="zh-CN" altLang="en-US" sz="3600" dirty="0"/>
          </a:p>
        </p:txBody>
      </p:sp>
      <p:pic>
        <p:nvPicPr>
          <p:cNvPr id="4" name="图片 3">
            <a:extLst>
              <a:ext uri="{FF2B5EF4-FFF2-40B4-BE49-F238E27FC236}">
                <a16:creationId xmlns:a16="http://schemas.microsoft.com/office/drawing/2014/main" id="{51A12DC0-2A65-DF1C-BAE3-2EB04D9B0D85}"/>
              </a:ext>
            </a:extLst>
          </p:cNvPr>
          <p:cNvPicPr>
            <a:picLocks noChangeAspect="1"/>
          </p:cNvPicPr>
          <p:nvPr/>
        </p:nvPicPr>
        <p:blipFill>
          <a:blip r:embed="rId3"/>
          <a:stretch>
            <a:fillRect/>
          </a:stretch>
        </p:blipFill>
        <p:spPr>
          <a:xfrm>
            <a:off x="3877532" y="1023547"/>
            <a:ext cx="3279959" cy="2459969"/>
          </a:xfrm>
          <a:prstGeom prst="rect">
            <a:avLst/>
          </a:prstGeom>
        </p:spPr>
      </p:pic>
      <p:pic>
        <p:nvPicPr>
          <p:cNvPr id="5" name="图片 4">
            <a:extLst>
              <a:ext uri="{FF2B5EF4-FFF2-40B4-BE49-F238E27FC236}">
                <a16:creationId xmlns:a16="http://schemas.microsoft.com/office/drawing/2014/main" id="{D22E9B1F-F2E9-8F76-30D9-D515B0A39A93}"/>
              </a:ext>
            </a:extLst>
          </p:cNvPr>
          <p:cNvPicPr>
            <a:picLocks noChangeAspect="1"/>
          </p:cNvPicPr>
          <p:nvPr/>
        </p:nvPicPr>
        <p:blipFill>
          <a:blip r:embed="rId4"/>
          <a:stretch>
            <a:fillRect/>
          </a:stretch>
        </p:blipFill>
        <p:spPr>
          <a:xfrm>
            <a:off x="493957" y="1023546"/>
            <a:ext cx="3279959" cy="2459970"/>
          </a:xfrm>
          <a:prstGeom prst="rect">
            <a:avLst/>
          </a:prstGeom>
        </p:spPr>
      </p:pic>
      <p:sp>
        <p:nvSpPr>
          <p:cNvPr id="7" name="文本框 6">
            <a:extLst>
              <a:ext uri="{FF2B5EF4-FFF2-40B4-BE49-F238E27FC236}">
                <a16:creationId xmlns:a16="http://schemas.microsoft.com/office/drawing/2014/main" id="{BCEFA4D4-C112-D7F5-A07D-9ADC4DD811E5}"/>
              </a:ext>
            </a:extLst>
          </p:cNvPr>
          <p:cNvSpPr txBox="1"/>
          <p:nvPr/>
        </p:nvSpPr>
        <p:spPr>
          <a:xfrm>
            <a:off x="1164724" y="3860889"/>
            <a:ext cx="7699876" cy="830997"/>
          </a:xfrm>
          <a:prstGeom prst="rect">
            <a:avLst/>
          </a:prstGeom>
          <a:noFill/>
        </p:spPr>
        <p:txBody>
          <a:bodyPr wrap="square">
            <a:spAutoFit/>
          </a:bodyPr>
          <a:lstStyle/>
          <a:p>
            <a:pPr marL="285750" indent="-285750">
              <a:buFont typeface="Arial" panose="020B0604020202020204" pitchFamily="34" charset="0"/>
              <a:buChar char="•"/>
            </a:pPr>
            <a:r>
              <a:rPr lang="en-US" altLang="zh-CN" sz="1200" dirty="0">
                <a:solidFill>
                  <a:srgbClr val="005F83"/>
                </a:solidFill>
              </a:rPr>
              <a:t>The Picture</a:t>
            </a:r>
            <a:r>
              <a:rPr lang="zh-CN" altLang="en-US" sz="1200" dirty="0">
                <a:solidFill>
                  <a:srgbClr val="005F83"/>
                </a:solidFill>
              </a:rPr>
              <a:t> </a:t>
            </a:r>
            <a:r>
              <a:rPr lang="en-US" altLang="zh-CN" sz="1200" dirty="0">
                <a:solidFill>
                  <a:srgbClr val="005F83"/>
                </a:solidFill>
              </a:rPr>
              <a:t>1</a:t>
            </a:r>
            <a:r>
              <a:rPr lang="zh-CN" altLang="en-US" sz="1200" dirty="0">
                <a:solidFill>
                  <a:srgbClr val="005F83"/>
                </a:solidFill>
              </a:rPr>
              <a:t> </a:t>
            </a:r>
            <a:r>
              <a:rPr lang="en-US" altLang="zh-CN" sz="1200" dirty="0">
                <a:solidFill>
                  <a:srgbClr val="005F83"/>
                </a:solidFill>
              </a:rPr>
              <a:t>shows total reward per episode, illustrating initial volatility as the agent explores.</a:t>
            </a:r>
          </a:p>
          <a:p>
            <a:pPr marL="285750" indent="-285750">
              <a:buFont typeface="Arial" panose="020B0604020202020204" pitchFamily="34" charset="0"/>
              <a:buChar char="•"/>
            </a:pPr>
            <a:r>
              <a:rPr lang="en-US" altLang="zh-CN" sz="1200" dirty="0">
                <a:solidFill>
                  <a:srgbClr val="005F83"/>
                </a:solidFill>
              </a:rPr>
              <a:t>The Picture</a:t>
            </a:r>
            <a:r>
              <a:rPr lang="zh-CN" altLang="en-US" sz="1200" dirty="0">
                <a:solidFill>
                  <a:srgbClr val="005F83"/>
                </a:solidFill>
              </a:rPr>
              <a:t> </a:t>
            </a:r>
            <a:r>
              <a:rPr lang="en-US" altLang="zh-CN" sz="1200" dirty="0">
                <a:solidFill>
                  <a:srgbClr val="005F83"/>
                </a:solidFill>
              </a:rPr>
              <a:t>2</a:t>
            </a:r>
            <a:r>
              <a:rPr lang="zh-CN" altLang="en-US" sz="1200" dirty="0">
                <a:solidFill>
                  <a:srgbClr val="005F83"/>
                </a:solidFill>
              </a:rPr>
              <a:t> </a:t>
            </a:r>
            <a:r>
              <a:rPr lang="en-US" altLang="zh-CN" sz="1200" dirty="0">
                <a:solidFill>
                  <a:srgbClr val="005F83"/>
                </a:solidFill>
              </a:rPr>
              <a:t>shows</a:t>
            </a:r>
            <a:r>
              <a:rPr lang="zh-CN" altLang="en-US" sz="1200" dirty="0">
                <a:solidFill>
                  <a:srgbClr val="005F83"/>
                </a:solidFill>
              </a:rPr>
              <a:t> </a:t>
            </a:r>
            <a:r>
              <a:rPr lang="en-US" altLang="zh-CN" sz="1200" dirty="0">
                <a:solidFill>
                  <a:srgbClr val="005F83"/>
                </a:solidFill>
              </a:rPr>
              <a:t>moving average reward smooths out variations, revealing a clear upward trend.</a:t>
            </a:r>
          </a:p>
          <a:p>
            <a:pPr marL="285750" indent="-285750">
              <a:buFont typeface="Arial" panose="020B0604020202020204" pitchFamily="34" charset="0"/>
              <a:buChar char="•"/>
            </a:pPr>
            <a:endParaRPr lang="en-US" altLang="zh-CN" sz="1200" dirty="0">
              <a:solidFill>
                <a:srgbClr val="005F83"/>
              </a:solidFill>
            </a:endParaRPr>
          </a:p>
          <a:p>
            <a:r>
              <a:rPr lang="zh-CN" altLang="en-US" sz="1200" b="1" dirty="0">
                <a:solidFill>
                  <a:srgbClr val="005F83"/>
                </a:solidFill>
              </a:rPr>
              <a:t>Key Takeaway: </a:t>
            </a:r>
            <a:r>
              <a:rPr lang="en-US" altLang="zh-CN" sz="1200" dirty="0">
                <a:solidFill>
                  <a:srgbClr val="005F83"/>
                </a:solidFill>
              </a:rPr>
              <a:t>The policy converges to higher rewards, indicating improved decision-making for route planning.</a:t>
            </a:r>
            <a:endParaRPr lang="zh-CN" altLang="en-US" sz="1200" dirty="0">
              <a:solidFill>
                <a:srgbClr val="005F83"/>
              </a:solidFill>
            </a:endParaRPr>
          </a:p>
        </p:txBody>
      </p:sp>
      <p:sp>
        <p:nvSpPr>
          <p:cNvPr id="9" name="文本框 8">
            <a:extLst>
              <a:ext uri="{FF2B5EF4-FFF2-40B4-BE49-F238E27FC236}">
                <a16:creationId xmlns:a16="http://schemas.microsoft.com/office/drawing/2014/main" id="{E7634880-E001-6F8C-E33E-F3DB7F67ECF8}"/>
              </a:ext>
            </a:extLst>
          </p:cNvPr>
          <p:cNvSpPr txBox="1"/>
          <p:nvPr/>
        </p:nvSpPr>
        <p:spPr>
          <a:xfrm>
            <a:off x="7184970" y="1699533"/>
            <a:ext cx="1679630" cy="1107996"/>
          </a:xfrm>
          <a:prstGeom prst="rect">
            <a:avLst/>
          </a:prstGeom>
          <a:noFill/>
        </p:spPr>
        <p:txBody>
          <a:bodyPr wrap="square">
            <a:spAutoFit/>
          </a:bodyPr>
          <a:lstStyle/>
          <a:p>
            <a:r>
              <a:rPr lang="en-US" altLang="zh-CN" sz="1100" b="1" dirty="0">
                <a:solidFill>
                  <a:srgbClr val="005F83"/>
                </a:solidFill>
              </a:rPr>
              <a:t>T</a:t>
            </a:r>
            <a:r>
              <a:rPr lang="zh-CN" altLang="en-US" sz="1100" b="1" dirty="0">
                <a:solidFill>
                  <a:srgbClr val="005F83"/>
                </a:solidFill>
              </a:rPr>
              <a:t>otal reward</a:t>
            </a:r>
            <a:r>
              <a:rPr lang="en-US" altLang="zh-CN" sz="1100" b="1" dirty="0">
                <a:solidFill>
                  <a:srgbClr val="005F83"/>
                </a:solidFill>
              </a:rPr>
              <a:t>:</a:t>
            </a:r>
            <a:r>
              <a:rPr lang="zh-CN" altLang="en-US" sz="1100" b="1" dirty="0">
                <a:solidFill>
                  <a:srgbClr val="005F83"/>
                </a:solidFill>
              </a:rPr>
              <a:t> </a:t>
            </a:r>
            <a:r>
              <a:rPr lang="en-US" altLang="zh-CN" sz="1100" b="1" dirty="0">
                <a:solidFill>
                  <a:srgbClr val="005F83"/>
                </a:solidFill>
              </a:rPr>
              <a:t>T</a:t>
            </a:r>
            <a:r>
              <a:rPr lang="zh-CN" altLang="en-US" sz="1100" dirty="0">
                <a:solidFill>
                  <a:srgbClr val="005F83"/>
                </a:solidFill>
              </a:rPr>
              <a:t>he quality of the route chosen by the drone. Higher rewards reflect better data collection efficiency and adherence to constraints.</a:t>
            </a:r>
            <a:endParaRPr lang="en-US" altLang="zh-CN" sz="1100" dirty="0">
              <a:solidFill>
                <a:srgbClr val="005F83"/>
              </a:solidFill>
            </a:endParaRPr>
          </a:p>
        </p:txBody>
      </p:sp>
      <p:sp>
        <p:nvSpPr>
          <p:cNvPr id="10" name="文本框 9">
            <a:extLst>
              <a:ext uri="{FF2B5EF4-FFF2-40B4-BE49-F238E27FC236}">
                <a16:creationId xmlns:a16="http://schemas.microsoft.com/office/drawing/2014/main" id="{49EBEFC9-4D62-A12E-8915-7920ED6B93CB}"/>
              </a:ext>
            </a:extLst>
          </p:cNvPr>
          <p:cNvSpPr txBox="1"/>
          <p:nvPr/>
        </p:nvSpPr>
        <p:spPr>
          <a:xfrm>
            <a:off x="1986509" y="3395203"/>
            <a:ext cx="738857" cy="276999"/>
          </a:xfrm>
          <a:prstGeom prst="rect">
            <a:avLst/>
          </a:prstGeom>
          <a:noFill/>
        </p:spPr>
        <p:txBody>
          <a:bodyPr wrap="none" rtlCol="0">
            <a:spAutoFit/>
          </a:bodyPr>
          <a:lstStyle/>
          <a:p>
            <a:r>
              <a:rPr kumimoji="1" lang="en-US" altLang="zh-CN" sz="1200" dirty="0">
                <a:solidFill>
                  <a:srgbClr val="005F83"/>
                </a:solidFill>
              </a:rPr>
              <a:t>Picture</a:t>
            </a:r>
            <a:r>
              <a:rPr kumimoji="1" lang="zh-CN" altLang="en-US" sz="1200" dirty="0">
                <a:solidFill>
                  <a:srgbClr val="005F83"/>
                </a:solidFill>
              </a:rPr>
              <a:t> </a:t>
            </a:r>
            <a:r>
              <a:rPr kumimoji="1" lang="en-US" altLang="zh-CN" sz="1200" dirty="0">
                <a:solidFill>
                  <a:srgbClr val="005F83"/>
                </a:solidFill>
              </a:rPr>
              <a:t>1</a:t>
            </a:r>
            <a:endParaRPr kumimoji="1" lang="zh-CN" altLang="en-US" sz="1200" dirty="0">
              <a:solidFill>
                <a:srgbClr val="005F83"/>
              </a:solidFill>
            </a:endParaRPr>
          </a:p>
        </p:txBody>
      </p:sp>
      <p:sp>
        <p:nvSpPr>
          <p:cNvPr id="11" name="文本框 10">
            <a:extLst>
              <a:ext uri="{FF2B5EF4-FFF2-40B4-BE49-F238E27FC236}">
                <a16:creationId xmlns:a16="http://schemas.microsoft.com/office/drawing/2014/main" id="{B8918E0B-2C45-6A22-3E99-F819E568EED9}"/>
              </a:ext>
            </a:extLst>
          </p:cNvPr>
          <p:cNvSpPr txBox="1"/>
          <p:nvPr/>
        </p:nvSpPr>
        <p:spPr>
          <a:xfrm>
            <a:off x="5358201" y="3384660"/>
            <a:ext cx="738857" cy="276999"/>
          </a:xfrm>
          <a:prstGeom prst="rect">
            <a:avLst/>
          </a:prstGeom>
          <a:noFill/>
        </p:spPr>
        <p:txBody>
          <a:bodyPr wrap="none" rtlCol="0">
            <a:spAutoFit/>
          </a:bodyPr>
          <a:lstStyle/>
          <a:p>
            <a:r>
              <a:rPr kumimoji="1" lang="en-US" altLang="zh-CN" sz="1200" dirty="0">
                <a:solidFill>
                  <a:srgbClr val="005F83"/>
                </a:solidFill>
              </a:rPr>
              <a:t>Picture</a:t>
            </a:r>
            <a:r>
              <a:rPr kumimoji="1" lang="zh-CN" altLang="en-US" sz="1200" dirty="0">
                <a:solidFill>
                  <a:srgbClr val="005F83"/>
                </a:solidFill>
              </a:rPr>
              <a:t> </a:t>
            </a:r>
            <a:r>
              <a:rPr kumimoji="1" lang="en-US" altLang="zh-CN" sz="1200" dirty="0">
                <a:solidFill>
                  <a:srgbClr val="005F83"/>
                </a:solidFill>
              </a:rPr>
              <a:t>2</a:t>
            </a:r>
            <a:endParaRPr kumimoji="1" lang="zh-CN" altLang="en-US" sz="1200" dirty="0">
              <a:solidFill>
                <a:srgbClr val="005F83"/>
              </a:solidFill>
            </a:endParaRPr>
          </a:p>
        </p:txBody>
      </p:sp>
    </p:spTree>
    <p:extLst>
      <p:ext uri="{BB962C8B-B14F-4D97-AF65-F5344CB8AC3E}">
        <p14:creationId xmlns:p14="http://schemas.microsoft.com/office/powerpoint/2010/main" val="1755818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C9504A9-0200-6E39-CBA4-F5BA76217432}"/>
              </a:ext>
            </a:extLst>
          </p:cNvPr>
          <p:cNvSpPr>
            <a:spLocks noGrp="1"/>
          </p:cNvSpPr>
          <p:nvPr>
            <p:ph type="body" sz="quarter" idx="10"/>
          </p:nvPr>
        </p:nvSpPr>
        <p:spPr/>
        <p:txBody>
          <a:bodyPr/>
          <a:lstStyle/>
          <a:p>
            <a:r>
              <a:rPr kumimoji="1" lang="en-US" altLang="zh-CN" dirty="0"/>
              <a:t>Comparative Experiments</a:t>
            </a:r>
            <a:endParaRPr kumimoji="1" lang="zh-CN" altLang="en-US" dirty="0"/>
          </a:p>
        </p:txBody>
      </p:sp>
      <p:pic>
        <p:nvPicPr>
          <p:cNvPr id="5" name="图片 4">
            <a:extLst>
              <a:ext uri="{FF2B5EF4-FFF2-40B4-BE49-F238E27FC236}">
                <a16:creationId xmlns:a16="http://schemas.microsoft.com/office/drawing/2014/main" id="{2A53430B-DC26-065F-6E3D-E656A405F597}"/>
              </a:ext>
            </a:extLst>
          </p:cNvPr>
          <p:cNvPicPr>
            <a:picLocks noChangeAspect="1"/>
          </p:cNvPicPr>
          <p:nvPr/>
        </p:nvPicPr>
        <p:blipFill>
          <a:blip r:embed="rId2"/>
          <a:stretch>
            <a:fillRect/>
          </a:stretch>
        </p:blipFill>
        <p:spPr>
          <a:xfrm>
            <a:off x="622354" y="1658774"/>
            <a:ext cx="5170880" cy="2169280"/>
          </a:xfrm>
          <a:prstGeom prst="rect">
            <a:avLst/>
          </a:prstGeom>
        </p:spPr>
      </p:pic>
      <p:sp>
        <p:nvSpPr>
          <p:cNvPr id="7" name="文本框 6">
            <a:extLst>
              <a:ext uri="{FF2B5EF4-FFF2-40B4-BE49-F238E27FC236}">
                <a16:creationId xmlns:a16="http://schemas.microsoft.com/office/drawing/2014/main" id="{A57D22BC-D66E-6BFF-22C8-86C38F684817}"/>
              </a:ext>
            </a:extLst>
          </p:cNvPr>
          <p:cNvSpPr txBox="1"/>
          <p:nvPr/>
        </p:nvSpPr>
        <p:spPr>
          <a:xfrm>
            <a:off x="568666" y="994369"/>
            <a:ext cx="7552459" cy="461665"/>
          </a:xfrm>
          <a:prstGeom prst="rect">
            <a:avLst/>
          </a:prstGeom>
          <a:noFill/>
        </p:spPr>
        <p:txBody>
          <a:bodyPr wrap="square">
            <a:spAutoFit/>
          </a:bodyPr>
          <a:lstStyle/>
          <a:p>
            <a:r>
              <a:rPr lang="zh-CN" altLang="en-US" sz="1200" b="1" dirty="0">
                <a:solidFill>
                  <a:srgbClr val="005F83"/>
                </a:solidFill>
              </a:rPr>
              <a:t>Setup</a:t>
            </a:r>
            <a:r>
              <a:rPr lang="zh-CN" altLang="en-US" sz="1200" dirty="0">
                <a:solidFill>
                  <a:srgbClr val="005F83"/>
                </a:solidFill>
              </a:rPr>
              <a:t>: We compare our RL-based approach to Q-learning and </a:t>
            </a:r>
            <a:r>
              <a:rPr lang="en-US" altLang="zh-CN" sz="1200" dirty="0">
                <a:solidFill>
                  <a:srgbClr val="005F83"/>
                </a:solidFill>
              </a:rPr>
              <a:t>Linear</a:t>
            </a:r>
            <a:r>
              <a:rPr lang="zh-CN" altLang="en-US" sz="1200" dirty="0">
                <a:solidFill>
                  <a:srgbClr val="005F83"/>
                </a:solidFill>
              </a:rPr>
              <a:t> </a:t>
            </a:r>
            <a:r>
              <a:rPr lang="en-US" altLang="zh-CN" sz="1200" dirty="0">
                <a:solidFill>
                  <a:srgbClr val="005F83"/>
                </a:solidFill>
              </a:rPr>
              <a:t>Programming</a:t>
            </a:r>
            <a:r>
              <a:rPr lang="zh-CN" altLang="en-US" sz="1200" dirty="0">
                <a:solidFill>
                  <a:srgbClr val="005F83"/>
                </a:solidFill>
              </a:rPr>
              <a:t> </a:t>
            </a:r>
            <a:r>
              <a:rPr lang="en-US" altLang="zh-CN" sz="1200" dirty="0">
                <a:solidFill>
                  <a:srgbClr val="005F83"/>
                </a:solidFill>
              </a:rPr>
              <a:t>(LP)</a:t>
            </a:r>
            <a:r>
              <a:rPr lang="zh-CN" altLang="en-US" sz="1200" dirty="0">
                <a:solidFill>
                  <a:srgbClr val="005F83"/>
                </a:solidFill>
              </a:rPr>
              <a:t> </a:t>
            </a:r>
            <a:r>
              <a:rPr lang="en-US" altLang="zh-CN" sz="1200" dirty="0">
                <a:solidFill>
                  <a:srgbClr val="005F83"/>
                </a:solidFill>
              </a:rPr>
              <a:t>reward</a:t>
            </a:r>
            <a:r>
              <a:rPr lang="zh-CN" altLang="en-US" sz="1200" dirty="0">
                <a:solidFill>
                  <a:srgbClr val="005F83"/>
                </a:solidFill>
              </a:rPr>
              <a:t> under varying numbers of locations and weather probabilities (p)</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8F238F-0CF9-228B-8A62-F001DE0D7F2E}"/>
                  </a:ext>
                </a:extLst>
              </p:cNvPr>
              <p:cNvSpPr txBox="1"/>
              <p:nvPr/>
            </p:nvSpPr>
            <p:spPr>
              <a:xfrm>
                <a:off x="6086081" y="1658774"/>
                <a:ext cx="2035044" cy="288605"/>
              </a:xfrm>
              <a:prstGeom prst="rect">
                <a:avLst/>
              </a:prstGeom>
              <a:noFill/>
            </p:spPr>
            <p:txBody>
              <a:bodyPr wrap="none" lIns="0" tIns="0" rIns="0" bIns="0" rtlCol="0">
                <a:spAutoFit/>
              </a:bodyPr>
              <a:lstStyle/>
              <a:p>
                <a14:m>
                  <m:oMath xmlns:m="http://schemas.openxmlformats.org/officeDocument/2006/math">
                    <m:r>
                      <a:rPr kumimoji="1" lang="en-US" altLang="zh-CN" sz="1200" b="0" i="1" smtClean="0">
                        <a:solidFill>
                          <a:srgbClr val="005F83"/>
                        </a:solidFill>
                        <a:latin typeface="Cambria Math" panose="02040503050406030204" pitchFamily="18" charset="0"/>
                      </a:rPr>
                      <m:t>𝐸𝑓𝑓</m:t>
                    </m:r>
                    <m:r>
                      <a:rPr kumimoji="1" lang="en-US" altLang="zh-CN" sz="1200" b="0" i="1" smtClean="0">
                        <a:solidFill>
                          <a:srgbClr val="005F83"/>
                        </a:solidFill>
                        <a:latin typeface="Cambria Math" panose="02040503050406030204" pitchFamily="18" charset="0"/>
                      </a:rPr>
                      <m:t>= </m:t>
                    </m:r>
                    <m:f>
                      <m:fPr>
                        <m:ctrlPr>
                          <a:rPr kumimoji="1" lang="en-US" altLang="zh-CN" sz="1200" b="0" i="1" smtClean="0">
                            <a:solidFill>
                              <a:srgbClr val="005F83"/>
                            </a:solidFill>
                            <a:latin typeface="Cambria Math" panose="02040503050406030204" pitchFamily="18" charset="0"/>
                          </a:rPr>
                        </m:ctrlPr>
                      </m:fPr>
                      <m:num>
                        <m:r>
                          <a:rPr kumimoji="1" lang="en-US" altLang="zh-CN" sz="1200" b="0" i="1" smtClean="0">
                            <a:solidFill>
                              <a:srgbClr val="005F83"/>
                            </a:solidFill>
                            <a:latin typeface="Cambria Math" panose="02040503050406030204" pitchFamily="18" charset="0"/>
                          </a:rPr>
                          <m:t>𝑅𝑒𝑤𝑎𝑟𝑑</m:t>
                        </m:r>
                        <m:r>
                          <a:rPr kumimoji="1" lang="zh-CN" altLang="en-US" sz="1200" b="0" i="1" smtClean="0">
                            <a:solidFill>
                              <a:srgbClr val="005F83"/>
                            </a:solidFill>
                            <a:latin typeface="Cambria Math" panose="02040503050406030204" pitchFamily="18" charset="0"/>
                          </a:rPr>
                          <m:t> </m:t>
                        </m:r>
                        <m:r>
                          <a:rPr kumimoji="1" lang="en-US" altLang="zh-CN" sz="1200" b="0" i="1" smtClean="0">
                            <a:solidFill>
                              <a:srgbClr val="005F83"/>
                            </a:solidFill>
                            <a:latin typeface="Cambria Math" panose="02040503050406030204" pitchFamily="18" charset="0"/>
                          </a:rPr>
                          <m:t>𝑜𝑓</m:t>
                        </m:r>
                        <m:r>
                          <a:rPr kumimoji="1" lang="zh-CN" altLang="en-US" sz="1200" b="0" i="1" smtClean="0">
                            <a:solidFill>
                              <a:srgbClr val="005F83"/>
                            </a:solidFill>
                            <a:latin typeface="Cambria Math" panose="02040503050406030204" pitchFamily="18" charset="0"/>
                          </a:rPr>
                          <m:t> </m:t>
                        </m:r>
                        <m:r>
                          <a:rPr kumimoji="1" lang="en-US" altLang="zh-CN" sz="1200" b="0" i="1" smtClean="0">
                            <a:solidFill>
                              <a:srgbClr val="005F83"/>
                            </a:solidFill>
                            <a:latin typeface="Cambria Math" panose="02040503050406030204" pitchFamily="18" charset="0"/>
                          </a:rPr>
                          <m:t>𝑀𝑒𝑡h𝑜𝑑</m:t>
                        </m:r>
                      </m:num>
                      <m:den>
                        <m:r>
                          <a:rPr kumimoji="1" lang="zh-CN" altLang="en-US" sz="1200" b="0" i="1" smtClean="0">
                            <a:solidFill>
                              <a:srgbClr val="005F83"/>
                            </a:solidFill>
                            <a:latin typeface="Cambria Math" panose="02040503050406030204" pitchFamily="18" charset="0"/>
                          </a:rPr>
                          <m:t> </m:t>
                        </m:r>
                        <m:r>
                          <a:rPr kumimoji="1" lang="en-US" altLang="zh-CN" sz="1200" b="0" i="1" smtClean="0">
                            <a:solidFill>
                              <a:srgbClr val="005F83"/>
                            </a:solidFill>
                            <a:latin typeface="Cambria Math" panose="02040503050406030204" pitchFamily="18" charset="0"/>
                          </a:rPr>
                          <m:t>𝑅𝑒𝑤𝑎𝑟𝑑</m:t>
                        </m:r>
                        <m:r>
                          <a:rPr kumimoji="1" lang="zh-CN" altLang="en-US" sz="1200" b="0" i="1" smtClean="0">
                            <a:solidFill>
                              <a:srgbClr val="005F83"/>
                            </a:solidFill>
                            <a:latin typeface="Cambria Math" panose="02040503050406030204" pitchFamily="18" charset="0"/>
                          </a:rPr>
                          <m:t> </m:t>
                        </m:r>
                        <m:r>
                          <a:rPr kumimoji="1" lang="en-US" altLang="zh-CN" sz="1200" b="0" i="1" smtClean="0">
                            <a:solidFill>
                              <a:srgbClr val="005F83"/>
                            </a:solidFill>
                            <a:latin typeface="Cambria Math" panose="02040503050406030204" pitchFamily="18" charset="0"/>
                          </a:rPr>
                          <m:t>𝑜𝑓</m:t>
                        </m:r>
                        <m:r>
                          <a:rPr kumimoji="1" lang="zh-CN" altLang="en-US" sz="1200" b="0" i="1" smtClean="0">
                            <a:solidFill>
                              <a:srgbClr val="005F83"/>
                            </a:solidFill>
                            <a:latin typeface="Cambria Math" panose="02040503050406030204" pitchFamily="18" charset="0"/>
                          </a:rPr>
                          <m:t> </m:t>
                        </m:r>
                        <m:r>
                          <a:rPr kumimoji="1" lang="en-US" altLang="zh-CN" sz="1200" b="0" i="1" smtClean="0">
                            <a:solidFill>
                              <a:srgbClr val="005F83"/>
                            </a:solidFill>
                            <a:latin typeface="Cambria Math" panose="02040503050406030204" pitchFamily="18" charset="0"/>
                          </a:rPr>
                          <m:t>𝐿𝑃</m:t>
                        </m:r>
                      </m:den>
                    </m:f>
                  </m:oMath>
                </a14:m>
                <a:r>
                  <a:rPr kumimoji="1" lang="zh-CN" altLang="en-US" sz="1200" dirty="0">
                    <a:solidFill>
                      <a:srgbClr val="005F83"/>
                    </a:solidFill>
                  </a:rPr>
                  <a:t> </a:t>
                </a:r>
                <a14:m>
                  <m:oMath xmlns:m="http://schemas.openxmlformats.org/officeDocument/2006/math">
                    <m:r>
                      <a:rPr kumimoji="1" lang="en-US" altLang="zh-CN" sz="1200" i="1" dirty="0" smtClean="0">
                        <a:solidFill>
                          <a:srgbClr val="005F83"/>
                        </a:solidFill>
                        <a:latin typeface="Cambria Math" panose="02040503050406030204" pitchFamily="18" charset="0"/>
                        <a:ea typeface="Cambria Math" panose="02040503050406030204" pitchFamily="18" charset="0"/>
                      </a:rPr>
                      <m:t>×</m:t>
                    </m:r>
                  </m:oMath>
                </a14:m>
                <a:r>
                  <a:rPr kumimoji="1" lang="en-US" altLang="zh-CN" sz="1200" dirty="0">
                    <a:solidFill>
                      <a:srgbClr val="005F83"/>
                    </a:solidFill>
                  </a:rPr>
                  <a:t>100%</a:t>
                </a:r>
                <a:endParaRPr kumimoji="1" lang="zh-CN" altLang="en-US" sz="1200" dirty="0">
                  <a:solidFill>
                    <a:srgbClr val="005F83"/>
                  </a:solidFill>
                </a:endParaRPr>
              </a:p>
            </p:txBody>
          </p:sp>
        </mc:Choice>
        <mc:Fallback xmlns="">
          <p:sp>
            <p:nvSpPr>
              <p:cNvPr id="9" name="文本框 8">
                <a:extLst>
                  <a:ext uri="{FF2B5EF4-FFF2-40B4-BE49-F238E27FC236}">
                    <a16:creationId xmlns:a16="http://schemas.microsoft.com/office/drawing/2014/main" id="{818F238F-0CF9-228B-8A62-F001DE0D7F2E}"/>
                  </a:ext>
                </a:extLst>
              </p:cNvPr>
              <p:cNvSpPr txBox="1">
                <a:spLocks noRot="1" noChangeAspect="1" noMove="1" noResize="1" noEditPoints="1" noAdjustHandles="1" noChangeArrowheads="1" noChangeShapeType="1" noTextEdit="1"/>
              </p:cNvSpPr>
              <p:nvPr/>
            </p:nvSpPr>
            <p:spPr>
              <a:xfrm>
                <a:off x="6086081" y="1658774"/>
                <a:ext cx="2035044" cy="288605"/>
              </a:xfrm>
              <a:prstGeom prst="rect">
                <a:avLst/>
              </a:prstGeom>
              <a:blipFill>
                <a:blip r:embed="rId3"/>
                <a:stretch>
                  <a:fillRect l="-3727" t="-4167" r="-3727" b="-20833"/>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CCFA28AA-2654-5AD8-5819-7123F78F0964}"/>
              </a:ext>
            </a:extLst>
          </p:cNvPr>
          <p:cNvSpPr txBox="1"/>
          <p:nvPr/>
        </p:nvSpPr>
        <p:spPr>
          <a:xfrm>
            <a:off x="1194786" y="4030794"/>
            <a:ext cx="4598448" cy="646331"/>
          </a:xfrm>
          <a:prstGeom prst="rect">
            <a:avLst/>
          </a:prstGeom>
          <a:noFill/>
        </p:spPr>
        <p:txBody>
          <a:bodyPr wrap="square">
            <a:spAutoFit/>
          </a:bodyPr>
          <a:lstStyle/>
          <a:p>
            <a:r>
              <a:rPr lang="zh-CN" altLang="en-US" sz="1200" b="1" dirty="0">
                <a:solidFill>
                  <a:srgbClr val="005F83"/>
                </a:solidFill>
              </a:rPr>
              <a:t>Key Takeaway:</a:t>
            </a:r>
            <a:br>
              <a:rPr lang="en-US" altLang="zh-CN" sz="1200" dirty="0">
                <a:solidFill>
                  <a:srgbClr val="005F83"/>
                </a:solidFill>
              </a:rPr>
            </a:br>
            <a:r>
              <a:rPr lang="en-US" altLang="zh-CN" sz="1200" dirty="0">
                <a:solidFill>
                  <a:srgbClr val="005F83"/>
                </a:solidFill>
              </a:rPr>
              <a:t>Our method is both scalable and robust, achieving high efficiency and consistently performing well in uncertain, dynamic environments.</a:t>
            </a:r>
          </a:p>
        </p:txBody>
      </p:sp>
      <p:sp>
        <p:nvSpPr>
          <p:cNvPr id="13" name="文本框 12">
            <a:extLst>
              <a:ext uri="{FF2B5EF4-FFF2-40B4-BE49-F238E27FC236}">
                <a16:creationId xmlns:a16="http://schemas.microsoft.com/office/drawing/2014/main" id="{DEBAC3EA-0AA6-5137-D1AF-69A9A7E770BC}"/>
              </a:ext>
            </a:extLst>
          </p:cNvPr>
          <p:cNvSpPr txBox="1"/>
          <p:nvPr/>
        </p:nvSpPr>
        <p:spPr>
          <a:xfrm>
            <a:off x="5986477" y="2068507"/>
            <a:ext cx="2878123" cy="2246769"/>
          </a:xfrm>
          <a:prstGeom prst="rect">
            <a:avLst/>
          </a:prstGeom>
          <a:noFill/>
        </p:spPr>
        <p:txBody>
          <a:bodyPr wrap="square">
            <a:spAutoFit/>
          </a:bodyPr>
          <a:lstStyle/>
          <a:p>
            <a:r>
              <a:rPr lang="en-US" altLang="zh-CN" sz="1000" b="1" dirty="0">
                <a:solidFill>
                  <a:srgbClr val="005F83"/>
                </a:solidFill>
              </a:rPr>
              <a:t>Compared to LP:</a:t>
            </a:r>
          </a:p>
          <a:p>
            <a:pPr marL="171450" indent="-171450">
              <a:buFont typeface="Arial" panose="020B0604020202020204" pitchFamily="34" charset="0"/>
              <a:buChar char="•"/>
            </a:pPr>
            <a:r>
              <a:rPr lang="en-US" altLang="zh-CN" sz="1000" dirty="0">
                <a:solidFill>
                  <a:srgbClr val="005F83"/>
                </a:solidFill>
              </a:rPr>
              <a:t>LP can approximate optimal rewards in a fixed setting, but it cannot adapt to unpredictable weather. </a:t>
            </a:r>
          </a:p>
          <a:p>
            <a:pPr marL="171450" indent="-171450">
              <a:buFont typeface="Arial" panose="020B0604020202020204" pitchFamily="34" charset="0"/>
              <a:buChar char="•"/>
            </a:pPr>
            <a:r>
              <a:rPr lang="en-US" altLang="zh-CN" sz="1000" dirty="0">
                <a:solidFill>
                  <a:srgbClr val="005F83"/>
                </a:solidFill>
              </a:rPr>
              <a:t>Our RL method handles stochastic conditions, maintaining strong performance even as weather varies.</a:t>
            </a:r>
          </a:p>
          <a:p>
            <a:endParaRPr lang="en-US" altLang="zh-CN" sz="1000" dirty="0">
              <a:solidFill>
                <a:srgbClr val="005F83"/>
              </a:solidFill>
            </a:endParaRPr>
          </a:p>
          <a:p>
            <a:r>
              <a:rPr lang="en-US" altLang="zh-CN" sz="1000" b="1" dirty="0">
                <a:solidFill>
                  <a:srgbClr val="005F83"/>
                </a:solidFill>
              </a:rPr>
              <a:t>Compared to Q-learning:</a:t>
            </a:r>
          </a:p>
          <a:p>
            <a:pPr marL="171450" indent="-171450">
              <a:buFont typeface="Arial" panose="020B0604020202020204" pitchFamily="34" charset="0"/>
              <a:buChar char="•"/>
            </a:pPr>
            <a:r>
              <a:rPr lang="en-US" altLang="zh-CN" sz="1000" dirty="0">
                <a:solidFill>
                  <a:srgbClr val="005F83"/>
                </a:solidFill>
              </a:rPr>
              <a:t>Q-learning struggles as the number of locations grows, failing to find effective policies. </a:t>
            </a:r>
          </a:p>
          <a:p>
            <a:pPr marL="171450" indent="-171450">
              <a:buFont typeface="Arial" panose="020B0604020202020204" pitchFamily="34" charset="0"/>
              <a:buChar char="•"/>
            </a:pPr>
            <a:r>
              <a:rPr lang="en-US" altLang="zh-CN" sz="1000" dirty="0">
                <a:solidFill>
                  <a:srgbClr val="005F83"/>
                </a:solidFill>
              </a:rPr>
              <a:t>Our approach scales smoothly, remaining efficient and effective in large, complex scenarios.</a:t>
            </a:r>
          </a:p>
        </p:txBody>
      </p:sp>
    </p:spTree>
    <p:extLst>
      <p:ext uri="{BB962C8B-B14F-4D97-AF65-F5344CB8AC3E}">
        <p14:creationId xmlns:p14="http://schemas.microsoft.com/office/powerpoint/2010/main" val="1319491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3E35141-9F57-B08D-69E5-0BFDB1999D49}"/>
              </a:ext>
            </a:extLst>
          </p:cNvPr>
          <p:cNvSpPr>
            <a:spLocks noGrp="1"/>
          </p:cNvSpPr>
          <p:nvPr>
            <p:ph type="body" sz="quarter" idx="10"/>
          </p:nvPr>
        </p:nvSpPr>
        <p:spPr/>
        <p:txBody>
          <a:bodyPr/>
          <a:lstStyle/>
          <a:p>
            <a:r>
              <a:rPr kumimoji="1" lang="en-US" altLang="zh-CN" dirty="0"/>
              <a:t>Ablation Study</a:t>
            </a:r>
            <a:endParaRPr kumimoji="1" lang="zh-CN" altLang="en-US" dirty="0"/>
          </a:p>
        </p:txBody>
      </p:sp>
      <p:pic>
        <p:nvPicPr>
          <p:cNvPr id="5" name="图片 4">
            <a:extLst>
              <a:ext uri="{FF2B5EF4-FFF2-40B4-BE49-F238E27FC236}">
                <a16:creationId xmlns:a16="http://schemas.microsoft.com/office/drawing/2014/main" id="{70CC29D9-3B61-51DB-ED7A-23587D78CF63}"/>
              </a:ext>
            </a:extLst>
          </p:cNvPr>
          <p:cNvPicPr>
            <a:picLocks noChangeAspect="1"/>
          </p:cNvPicPr>
          <p:nvPr/>
        </p:nvPicPr>
        <p:blipFill>
          <a:blip r:embed="rId2"/>
          <a:stretch>
            <a:fillRect/>
          </a:stretch>
        </p:blipFill>
        <p:spPr>
          <a:xfrm>
            <a:off x="877473" y="1400313"/>
            <a:ext cx="4314203" cy="2019707"/>
          </a:xfrm>
          <a:prstGeom prst="rect">
            <a:avLst/>
          </a:prstGeom>
        </p:spPr>
      </p:pic>
      <p:sp>
        <p:nvSpPr>
          <p:cNvPr id="7" name="文本框 6">
            <a:extLst>
              <a:ext uri="{FF2B5EF4-FFF2-40B4-BE49-F238E27FC236}">
                <a16:creationId xmlns:a16="http://schemas.microsoft.com/office/drawing/2014/main" id="{615C5A4A-74D4-EF9E-B91E-344ADFF12447}"/>
              </a:ext>
            </a:extLst>
          </p:cNvPr>
          <p:cNvSpPr txBox="1"/>
          <p:nvPr/>
        </p:nvSpPr>
        <p:spPr>
          <a:xfrm>
            <a:off x="5402722" y="1256005"/>
            <a:ext cx="2954489" cy="2631490"/>
          </a:xfrm>
          <a:prstGeom prst="rect">
            <a:avLst/>
          </a:prstGeom>
          <a:noFill/>
        </p:spPr>
        <p:txBody>
          <a:bodyPr wrap="square">
            <a:spAutoFit/>
          </a:bodyPr>
          <a:lstStyle/>
          <a:p>
            <a:r>
              <a:rPr lang="zh-CN" altLang="en-US" sz="1100" b="1" dirty="0">
                <a:solidFill>
                  <a:srgbClr val="005F83"/>
                </a:solidFill>
              </a:rPr>
              <a:t>With Action Masking (AM):</a:t>
            </a:r>
          </a:p>
          <a:p>
            <a:pPr marL="171450" indent="-171450">
              <a:buFont typeface="Arial" panose="020B0604020202020204" pitchFamily="34" charset="0"/>
              <a:buChar char="•"/>
            </a:pPr>
            <a:r>
              <a:rPr lang="en-US" altLang="zh-CN" sz="1100" b="1" dirty="0">
                <a:solidFill>
                  <a:srgbClr val="005F83"/>
                </a:solidFill>
              </a:rPr>
              <a:t>Reward</a:t>
            </a:r>
            <a:r>
              <a:rPr lang="en-US" altLang="zh-CN" sz="1100" dirty="0">
                <a:solidFill>
                  <a:srgbClr val="005F83"/>
                </a:solidFill>
              </a:rPr>
              <a:t>: Significantly higher average rewards across all tested scenarios, indicating more effective policies.</a:t>
            </a:r>
          </a:p>
          <a:p>
            <a:pPr marL="171450" indent="-171450">
              <a:buFont typeface="Arial" panose="020B0604020202020204" pitchFamily="34" charset="0"/>
              <a:buChar char="•"/>
            </a:pPr>
            <a:r>
              <a:rPr lang="en-US" altLang="zh-CN" sz="1100" b="1" dirty="0">
                <a:solidFill>
                  <a:srgbClr val="005F83"/>
                </a:solidFill>
              </a:rPr>
              <a:t>Steps</a:t>
            </a:r>
            <a:r>
              <a:rPr lang="en-US" altLang="zh-CN" sz="1100" dirty="0">
                <a:solidFill>
                  <a:srgbClr val="005F83"/>
                </a:solidFill>
              </a:rPr>
              <a:t>: Consistently more steps are taken, suggesting thorough exploration and the avoidance of premature episode termination.</a:t>
            </a:r>
          </a:p>
          <a:p>
            <a:pPr marL="171450" indent="-171450">
              <a:buFont typeface="Arial" panose="020B0604020202020204" pitchFamily="34" charset="0"/>
              <a:buChar char="•"/>
            </a:pPr>
            <a:endParaRPr lang="zh-CN" altLang="en-US" sz="1100" dirty="0">
              <a:solidFill>
                <a:srgbClr val="005F83"/>
              </a:solidFill>
            </a:endParaRPr>
          </a:p>
          <a:p>
            <a:r>
              <a:rPr lang="zh-CN" altLang="en-US" sz="1100" b="1" dirty="0">
                <a:solidFill>
                  <a:srgbClr val="005F83"/>
                </a:solidFill>
              </a:rPr>
              <a:t>Without Action Masking:</a:t>
            </a:r>
          </a:p>
          <a:p>
            <a:pPr marL="171450" indent="-171450">
              <a:buFont typeface="Arial" panose="020B0604020202020204" pitchFamily="34" charset="0"/>
              <a:buChar char="•"/>
            </a:pPr>
            <a:r>
              <a:rPr lang="en-US" altLang="zh-CN" sz="1100" b="1" dirty="0">
                <a:solidFill>
                  <a:srgbClr val="005F83"/>
                </a:solidFill>
              </a:rPr>
              <a:t>Reward</a:t>
            </a:r>
            <a:r>
              <a:rPr lang="en-US" altLang="zh-CN" sz="1100" dirty="0">
                <a:solidFill>
                  <a:srgbClr val="005F83"/>
                </a:solidFill>
              </a:rPr>
              <a:t>: Lower average rewards, reflecting less efficient policy learning and suboptimal data collection.</a:t>
            </a:r>
          </a:p>
          <a:p>
            <a:pPr marL="171450" indent="-171450">
              <a:buFont typeface="Arial" panose="020B0604020202020204" pitchFamily="34" charset="0"/>
              <a:buChar char="•"/>
            </a:pPr>
            <a:r>
              <a:rPr lang="en-US" altLang="zh-CN" sz="1100" b="1" dirty="0">
                <a:solidFill>
                  <a:srgbClr val="005F83"/>
                </a:solidFill>
              </a:rPr>
              <a:t>Steps</a:t>
            </a:r>
            <a:r>
              <a:rPr lang="en-US" altLang="zh-CN" sz="1100" dirty="0">
                <a:solidFill>
                  <a:srgbClr val="005F83"/>
                </a:solidFill>
              </a:rPr>
              <a:t>: Fewer steps, implying the agent often terminates earlier or chooses invalid actions that lead to suboptimal outcomes.</a:t>
            </a:r>
            <a:endParaRPr lang="zh-CN" altLang="en-US" sz="1100" dirty="0">
              <a:solidFill>
                <a:srgbClr val="005F83"/>
              </a:solidFill>
            </a:endParaRPr>
          </a:p>
        </p:txBody>
      </p:sp>
      <p:sp>
        <p:nvSpPr>
          <p:cNvPr id="9" name="文本框 8">
            <a:extLst>
              <a:ext uri="{FF2B5EF4-FFF2-40B4-BE49-F238E27FC236}">
                <a16:creationId xmlns:a16="http://schemas.microsoft.com/office/drawing/2014/main" id="{0EF486E4-6092-5FE4-A03B-C96C9B34D38A}"/>
              </a:ext>
            </a:extLst>
          </p:cNvPr>
          <p:cNvSpPr txBox="1"/>
          <p:nvPr/>
        </p:nvSpPr>
        <p:spPr>
          <a:xfrm>
            <a:off x="1241451" y="4032934"/>
            <a:ext cx="7199955" cy="646331"/>
          </a:xfrm>
          <a:prstGeom prst="rect">
            <a:avLst/>
          </a:prstGeom>
          <a:noFill/>
        </p:spPr>
        <p:txBody>
          <a:bodyPr wrap="square">
            <a:spAutoFit/>
          </a:bodyPr>
          <a:lstStyle/>
          <a:p>
            <a:r>
              <a:rPr lang="zh-CN" altLang="en-US" sz="1200" b="1" dirty="0">
                <a:solidFill>
                  <a:srgbClr val="005F83"/>
                </a:solidFill>
              </a:rPr>
              <a:t>Key Takeaway:</a:t>
            </a:r>
          </a:p>
          <a:p>
            <a:r>
              <a:rPr lang="en-US" altLang="zh-CN" sz="1200" dirty="0">
                <a:solidFill>
                  <a:srgbClr val="005F83"/>
                </a:solidFill>
              </a:rPr>
              <a:t>Action masking filters out infeasible actions, guiding the agent towards better decisions. This leads to higher rewards, more consistent exploration, and overall improved performance in complex drone route planning tasks.</a:t>
            </a:r>
          </a:p>
        </p:txBody>
      </p:sp>
    </p:spTree>
    <p:extLst>
      <p:ext uri="{BB962C8B-B14F-4D97-AF65-F5344CB8AC3E}">
        <p14:creationId xmlns:p14="http://schemas.microsoft.com/office/powerpoint/2010/main" val="2896243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2A7CA50-459C-03F0-338B-5D3B733E7F33}"/>
              </a:ext>
            </a:extLst>
          </p:cNvPr>
          <p:cNvSpPr>
            <a:spLocks noGrp="1"/>
          </p:cNvSpPr>
          <p:nvPr>
            <p:ph type="body" sz="quarter" idx="10"/>
          </p:nvPr>
        </p:nvSpPr>
        <p:spPr/>
        <p:txBody>
          <a:bodyPr/>
          <a:lstStyle/>
          <a:p>
            <a:r>
              <a:rPr kumimoji="1" lang="en-US" altLang="zh-CN" sz="4800" dirty="0"/>
              <a:t>Real-World Data Experiments</a:t>
            </a:r>
            <a:endParaRPr kumimoji="1" lang="zh-CN" altLang="en-US" sz="4800" dirty="0"/>
          </a:p>
        </p:txBody>
      </p:sp>
      <p:pic>
        <p:nvPicPr>
          <p:cNvPr id="4" name="图片 3">
            <a:extLst>
              <a:ext uri="{FF2B5EF4-FFF2-40B4-BE49-F238E27FC236}">
                <a16:creationId xmlns:a16="http://schemas.microsoft.com/office/drawing/2014/main" id="{80AB4FE0-572B-FB8D-9C6F-C67870A62B1D}"/>
              </a:ext>
            </a:extLst>
          </p:cNvPr>
          <p:cNvPicPr>
            <a:picLocks noChangeAspect="1"/>
          </p:cNvPicPr>
          <p:nvPr/>
        </p:nvPicPr>
        <p:blipFill>
          <a:blip r:embed="rId3"/>
          <a:stretch>
            <a:fillRect/>
          </a:stretch>
        </p:blipFill>
        <p:spPr>
          <a:xfrm>
            <a:off x="275235" y="986625"/>
            <a:ext cx="5279096" cy="3317574"/>
          </a:xfrm>
          <a:prstGeom prst="rect">
            <a:avLst/>
          </a:prstGeom>
        </p:spPr>
      </p:pic>
      <p:sp>
        <p:nvSpPr>
          <p:cNvPr id="6" name="文本框 5">
            <a:extLst>
              <a:ext uri="{FF2B5EF4-FFF2-40B4-BE49-F238E27FC236}">
                <a16:creationId xmlns:a16="http://schemas.microsoft.com/office/drawing/2014/main" id="{52F4E946-662A-2B89-BC64-E764446DE7C2}"/>
              </a:ext>
            </a:extLst>
          </p:cNvPr>
          <p:cNvSpPr txBox="1"/>
          <p:nvPr/>
        </p:nvSpPr>
        <p:spPr>
          <a:xfrm>
            <a:off x="6012591" y="3845707"/>
            <a:ext cx="2393452" cy="1061829"/>
          </a:xfrm>
          <a:prstGeom prst="rect">
            <a:avLst/>
          </a:prstGeom>
          <a:noFill/>
        </p:spPr>
        <p:txBody>
          <a:bodyPr wrap="square">
            <a:spAutoFit/>
          </a:bodyPr>
          <a:lstStyle/>
          <a:p>
            <a:r>
              <a:rPr lang="en-US" altLang="zh-CN" sz="1050" b="1" dirty="0">
                <a:solidFill>
                  <a:srgbClr val="005F83"/>
                </a:solidFill>
              </a:rPr>
              <a:t>Drone</a:t>
            </a:r>
            <a:r>
              <a:rPr lang="zh-CN" altLang="en-US" sz="1050" b="1" dirty="0">
                <a:solidFill>
                  <a:srgbClr val="005F83"/>
                </a:solidFill>
              </a:rPr>
              <a:t> </a:t>
            </a:r>
            <a:r>
              <a:rPr lang="en-US" altLang="zh-CN" sz="1050" b="1" dirty="0">
                <a:solidFill>
                  <a:srgbClr val="005F83"/>
                </a:solidFill>
              </a:rPr>
              <a:t>Aurelia-x4 Specifications[1]:</a:t>
            </a:r>
            <a:endParaRPr lang="en-US" altLang="zh-CN" sz="1050" dirty="0">
              <a:solidFill>
                <a:srgbClr val="005F83"/>
              </a:solidFill>
            </a:endParaRPr>
          </a:p>
          <a:p>
            <a:pPr marL="285750" indent="-285750">
              <a:buFont typeface="Arial" panose="020B0604020202020204" pitchFamily="34" charset="0"/>
              <a:buChar char="•"/>
            </a:pPr>
            <a:r>
              <a:rPr lang="en-US" altLang="zh-CN" sz="1050" dirty="0">
                <a:solidFill>
                  <a:srgbClr val="005F83"/>
                </a:solidFill>
              </a:rPr>
              <a:t>Flight Time:</a:t>
            </a:r>
            <a:r>
              <a:rPr lang="zh-CN" altLang="en-US" sz="1050" dirty="0">
                <a:solidFill>
                  <a:srgbClr val="005F83"/>
                </a:solidFill>
              </a:rPr>
              <a:t> </a:t>
            </a:r>
            <a:r>
              <a:rPr lang="en-US" altLang="zh-CN" sz="1050" dirty="0">
                <a:solidFill>
                  <a:srgbClr val="005F83"/>
                </a:solidFill>
              </a:rPr>
              <a:t>40 Minutes</a:t>
            </a:r>
          </a:p>
          <a:p>
            <a:pPr marL="285750" indent="-285750">
              <a:buFont typeface="Arial" panose="020B0604020202020204" pitchFamily="34" charset="0"/>
              <a:buChar char="•"/>
            </a:pPr>
            <a:r>
              <a:rPr lang="en-US" altLang="zh-CN" sz="1050" dirty="0">
                <a:solidFill>
                  <a:srgbClr val="005F83"/>
                </a:solidFill>
              </a:rPr>
              <a:t>Flight Range: 5 km /</a:t>
            </a:r>
            <a:r>
              <a:rPr lang="zh-CN" altLang="en-US" sz="1050" dirty="0">
                <a:solidFill>
                  <a:srgbClr val="005F83"/>
                </a:solidFill>
              </a:rPr>
              <a:t> </a:t>
            </a:r>
            <a:r>
              <a:rPr lang="en-US" altLang="zh-CN" sz="1050" dirty="0">
                <a:solidFill>
                  <a:srgbClr val="005F83"/>
                </a:solidFill>
              </a:rPr>
              <a:t>3 mi</a:t>
            </a:r>
          </a:p>
          <a:p>
            <a:pPr marL="285750" indent="-285750">
              <a:buFont typeface="Arial" panose="020B0604020202020204" pitchFamily="34" charset="0"/>
              <a:buChar char="•"/>
            </a:pPr>
            <a:r>
              <a:rPr lang="en-US" altLang="zh-CN" sz="1050" dirty="0">
                <a:solidFill>
                  <a:srgbClr val="005F83"/>
                </a:solidFill>
              </a:rPr>
              <a:t>Max. Flight</a:t>
            </a:r>
            <a:r>
              <a:rPr lang="zh-CN" altLang="en-US" sz="1050" dirty="0">
                <a:solidFill>
                  <a:srgbClr val="005F83"/>
                </a:solidFill>
              </a:rPr>
              <a:t> </a:t>
            </a:r>
            <a:r>
              <a:rPr lang="en-US" altLang="zh-CN" sz="1050" dirty="0">
                <a:solidFill>
                  <a:srgbClr val="005F83"/>
                </a:solidFill>
              </a:rPr>
              <a:t>Speed: 15 m/s</a:t>
            </a:r>
          </a:p>
          <a:p>
            <a:pPr marL="285750" indent="-285750">
              <a:buFont typeface="Arial" panose="020B0604020202020204" pitchFamily="34" charset="0"/>
              <a:buChar char="•"/>
            </a:pPr>
            <a:r>
              <a:rPr lang="en-US" altLang="zh-CN" sz="1050" dirty="0">
                <a:solidFill>
                  <a:srgbClr val="005F83"/>
                </a:solidFill>
              </a:rPr>
              <a:t>Max.</a:t>
            </a:r>
            <a:r>
              <a:rPr lang="zh-CN" altLang="en-US" sz="1050" dirty="0">
                <a:solidFill>
                  <a:srgbClr val="005F83"/>
                </a:solidFill>
              </a:rPr>
              <a:t> </a:t>
            </a:r>
            <a:r>
              <a:rPr lang="en-US" altLang="zh-CN" sz="1050" dirty="0">
                <a:solidFill>
                  <a:srgbClr val="005F83"/>
                </a:solidFill>
              </a:rPr>
              <a:t>Wind</a:t>
            </a:r>
            <a:r>
              <a:rPr lang="zh-CN" altLang="en-US" sz="1050" dirty="0">
                <a:solidFill>
                  <a:srgbClr val="005F83"/>
                </a:solidFill>
              </a:rPr>
              <a:t> </a:t>
            </a:r>
            <a:r>
              <a:rPr lang="en-US" altLang="zh-CN" sz="1050" dirty="0">
                <a:solidFill>
                  <a:srgbClr val="005F83"/>
                </a:solidFill>
              </a:rPr>
              <a:t>Resistance:</a:t>
            </a:r>
            <a:r>
              <a:rPr lang="zh-CN" altLang="en-US" sz="1050" dirty="0">
                <a:solidFill>
                  <a:srgbClr val="005F83"/>
                </a:solidFill>
              </a:rPr>
              <a:t> </a:t>
            </a:r>
            <a:r>
              <a:rPr lang="en-US" altLang="zh-CN" sz="1050" dirty="0">
                <a:solidFill>
                  <a:srgbClr val="005F83"/>
                </a:solidFill>
              </a:rPr>
              <a:t>9</a:t>
            </a:r>
            <a:r>
              <a:rPr lang="zh-CN" altLang="en-US" sz="1050" dirty="0">
                <a:solidFill>
                  <a:srgbClr val="005F83"/>
                </a:solidFill>
              </a:rPr>
              <a:t> </a:t>
            </a:r>
            <a:r>
              <a:rPr lang="en-US" altLang="zh-CN" sz="1050" dirty="0">
                <a:solidFill>
                  <a:srgbClr val="005F83"/>
                </a:solidFill>
              </a:rPr>
              <a:t>m/s</a:t>
            </a:r>
            <a:r>
              <a:rPr lang="zh-CN" altLang="en-US" sz="1050" dirty="0">
                <a:solidFill>
                  <a:srgbClr val="005F83"/>
                </a:solidFill>
              </a:rPr>
              <a:t> </a:t>
            </a:r>
            <a:endParaRPr lang="en-US" altLang="zh-CN" sz="1050" dirty="0">
              <a:solidFill>
                <a:srgbClr val="005F83"/>
              </a:solidFill>
            </a:endParaRPr>
          </a:p>
          <a:p>
            <a:pPr marL="285750" indent="-285750">
              <a:buFont typeface="Arial" panose="020B0604020202020204" pitchFamily="34" charset="0"/>
              <a:buChar char="•"/>
            </a:pPr>
            <a:r>
              <a:rPr lang="en-US" altLang="zh-CN" sz="1050" dirty="0">
                <a:solidFill>
                  <a:srgbClr val="005F83"/>
                </a:solidFill>
              </a:rPr>
              <a:t>Battery nominal voltage: 22.2 V</a:t>
            </a:r>
          </a:p>
        </p:txBody>
      </p:sp>
      <p:sp>
        <p:nvSpPr>
          <p:cNvPr id="11" name="文本框 10">
            <a:extLst>
              <a:ext uri="{FF2B5EF4-FFF2-40B4-BE49-F238E27FC236}">
                <a16:creationId xmlns:a16="http://schemas.microsoft.com/office/drawing/2014/main" id="{DB031E83-2ED5-7CCA-FFD4-2760C2334943}"/>
              </a:ext>
            </a:extLst>
          </p:cNvPr>
          <p:cNvSpPr txBox="1"/>
          <p:nvPr/>
        </p:nvSpPr>
        <p:spPr>
          <a:xfrm>
            <a:off x="976592" y="4425698"/>
            <a:ext cx="3876382" cy="507831"/>
          </a:xfrm>
          <a:prstGeom prst="rect">
            <a:avLst/>
          </a:prstGeom>
          <a:noFill/>
        </p:spPr>
        <p:txBody>
          <a:bodyPr wrap="none" rtlCol="0">
            <a:spAutoFit/>
          </a:bodyPr>
          <a:lstStyle/>
          <a:p>
            <a:r>
              <a:rPr kumimoji="1" lang="en-US" altLang="zh-CN" sz="900" dirty="0">
                <a:solidFill>
                  <a:srgbClr val="005F83"/>
                </a:solidFill>
              </a:rPr>
              <a:t>[1]</a:t>
            </a:r>
            <a:r>
              <a:rPr kumimoji="1" lang="zh-CN" altLang="en-US" sz="900" dirty="0">
                <a:solidFill>
                  <a:srgbClr val="005F83"/>
                </a:solidFill>
              </a:rPr>
              <a:t> </a:t>
            </a:r>
            <a:r>
              <a:rPr kumimoji="1" lang="en-US" altLang="zh-CN" sz="900" dirty="0">
                <a:solidFill>
                  <a:srgbClr val="005F83"/>
                </a:solidFill>
              </a:rPr>
              <a:t>Website</a:t>
            </a:r>
            <a:r>
              <a:rPr kumimoji="1" lang="zh-CN" altLang="en-US" sz="900" dirty="0">
                <a:solidFill>
                  <a:srgbClr val="005F83"/>
                </a:solidFill>
              </a:rPr>
              <a:t> </a:t>
            </a:r>
            <a:r>
              <a:rPr kumimoji="1" lang="en-US" altLang="zh-CN" sz="900" dirty="0">
                <a:solidFill>
                  <a:srgbClr val="005F83"/>
                </a:solidFill>
              </a:rPr>
              <a:t>Link:</a:t>
            </a:r>
            <a:r>
              <a:rPr kumimoji="1" lang="zh-CN" altLang="en-US" sz="900" dirty="0">
                <a:solidFill>
                  <a:srgbClr val="005F83"/>
                </a:solidFill>
              </a:rPr>
              <a:t> </a:t>
            </a:r>
            <a:r>
              <a:rPr kumimoji="1" lang="en-US" altLang="zh-CN" sz="900" dirty="0">
                <a:solidFill>
                  <a:srgbClr val="005F83"/>
                </a:solidFill>
                <a:hlinkClick r:id="rId4">
                  <a:extLst>
                    <a:ext uri="{A12FA001-AC4F-418D-AE19-62706E023703}">
                      <ahyp:hlinkClr xmlns:ahyp="http://schemas.microsoft.com/office/drawing/2018/hyperlinkcolor" val="tx"/>
                    </a:ext>
                  </a:extLst>
                </a:hlinkClick>
              </a:rPr>
              <a:t>https://aurelia-aerospace.com/product/aurelia-x4-standard/</a:t>
            </a:r>
            <a:r>
              <a:rPr kumimoji="1" lang="zh-CN" altLang="en-US" sz="900" dirty="0">
                <a:solidFill>
                  <a:srgbClr val="005F83"/>
                </a:solidFill>
              </a:rPr>
              <a:t> </a:t>
            </a:r>
            <a:endParaRPr kumimoji="1" lang="en-US" altLang="zh-CN" sz="900" dirty="0">
              <a:solidFill>
                <a:srgbClr val="005F83"/>
              </a:solidFill>
            </a:endParaRPr>
          </a:p>
          <a:p>
            <a:r>
              <a:rPr lang="en-US" altLang="zh-CN" sz="900" dirty="0">
                <a:solidFill>
                  <a:srgbClr val="005F83"/>
                </a:solidFill>
              </a:rPr>
              <a:t>[2]</a:t>
            </a:r>
            <a:r>
              <a:rPr lang="zh-CN" altLang="en-US" sz="900" dirty="0">
                <a:solidFill>
                  <a:srgbClr val="005F83"/>
                </a:solidFill>
              </a:rPr>
              <a:t> </a:t>
            </a:r>
            <a:r>
              <a:rPr lang="en-US" altLang="zh-CN" sz="900" dirty="0">
                <a:solidFill>
                  <a:srgbClr val="005F83"/>
                </a:solidFill>
              </a:rPr>
              <a:t>Demo</a:t>
            </a:r>
            <a:r>
              <a:rPr lang="zh-CN" altLang="en-US" sz="900" dirty="0">
                <a:solidFill>
                  <a:srgbClr val="005F83"/>
                </a:solidFill>
              </a:rPr>
              <a:t> </a:t>
            </a:r>
            <a:r>
              <a:rPr lang="en-US" altLang="zh-CN" sz="900" dirty="0">
                <a:solidFill>
                  <a:srgbClr val="005F83"/>
                </a:solidFill>
              </a:rPr>
              <a:t>Link:</a:t>
            </a:r>
            <a:r>
              <a:rPr lang="zh-CN" altLang="en-US" sz="900" dirty="0">
                <a:solidFill>
                  <a:srgbClr val="005F83"/>
                </a:solidFill>
              </a:rPr>
              <a:t> </a:t>
            </a:r>
            <a:r>
              <a:rPr kumimoji="1" lang="en-US" altLang="zh-CN" sz="900" dirty="0">
                <a:solidFill>
                  <a:srgbClr val="005F83"/>
                </a:solidFill>
                <a:hlinkClick r:id="rId5">
                  <a:extLst>
                    <a:ext uri="{A12FA001-AC4F-418D-AE19-62706E023703}">
                      <ahyp:hlinkClr xmlns:ahyp="http://schemas.microsoft.com/office/drawing/2018/hyperlinkcolor" val="tx"/>
                    </a:ext>
                  </a:extLst>
                </a:hlinkClick>
              </a:rPr>
              <a:t>Real World Case with 8 Locations in MST</a:t>
            </a:r>
            <a:endParaRPr kumimoji="1" lang="en-US" altLang="zh-CN" sz="900" dirty="0">
              <a:solidFill>
                <a:srgbClr val="005F83"/>
              </a:solidFill>
            </a:endParaRPr>
          </a:p>
          <a:p>
            <a:r>
              <a:rPr kumimoji="1" lang="en-US" altLang="zh-CN" sz="900" dirty="0">
                <a:solidFill>
                  <a:srgbClr val="005F83"/>
                </a:solidFill>
              </a:rPr>
              <a:t>[3]</a:t>
            </a:r>
            <a:r>
              <a:rPr kumimoji="1" lang="zh-CN" altLang="en-US" sz="900" dirty="0">
                <a:solidFill>
                  <a:srgbClr val="005F83"/>
                </a:solidFill>
              </a:rPr>
              <a:t> </a:t>
            </a:r>
            <a:r>
              <a:rPr kumimoji="1" lang="en-US" altLang="zh-CN" sz="900" dirty="0">
                <a:solidFill>
                  <a:srgbClr val="005F83"/>
                </a:solidFill>
              </a:rPr>
              <a:t>Video</a:t>
            </a:r>
            <a:r>
              <a:rPr kumimoji="1" lang="zh-CN" altLang="en-US" sz="900" dirty="0">
                <a:solidFill>
                  <a:srgbClr val="005F83"/>
                </a:solidFill>
              </a:rPr>
              <a:t> </a:t>
            </a:r>
            <a:r>
              <a:rPr kumimoji="1" lang="en-US" altLang="zh-CN" sz="900" dirty="0">
                <a:solidFill>
                  <a:srgbClr val="005F83"/>
                </a:solidFill>
              </a:rPr>
              <a:t>Link:</a:t>
            </a:r>
            <a:r>
              <a:rPr kumimoji="1" lang="zh-CN" altLang="en-US" sz="900" dirty="0">
                <a:solidFill>
                  <a:srgbClr val="005F83"/>
                </a:solidFill>
              </a:rPr>
              <a:t> </a:t>
            </a:r>
            <a:r>
              <a:rPr kumimoji="1" lang="en-US" altLang="zh-CN" sz="900" dirty="0">
                <a:solidFill>
                  <a:srgbClr val="005F83"/>
                </a:solidFill>
                <a:hlinkClick r:id="rId6">
                  <a:extLst>
                    <a:ext uri="{A12FA001-AC4F-418D-AE19-62706E023703}">
                      <ahyp:hlinkClr xmlns:ahyp="http://schemas.microsoft.com/office/drawing/2018/hyperlinkcolor" val="tx"/>
                    </a:ext>
                  </a:extLst>
                </a:hlinkClick>
              </a:rPr>
              <a:t>Real World Case with 8 locations in MST</a:t>
            </a:r>
            <a:endParaRPr kumimoji="1" lang="zh-CN" altLang="en-US" sz="900" dirty="0">
              <a:solidFill>
                <a:srgbClr val="005F83"/>
              </a:solidFill>
            </a:endParaRPr>
          </a:p>
        </p:txBody>
      </p:sp>
      <p:graphicFrame>
        <p:nvGraphicFramePr>
          <p:cNvPr id="26" name="表格 25">
            <a:extLst>
              <a:ext uri="{FF2B5EF4-FFF2-40B4-BE49-F238E27FC236}">
                <a16:creationId xmlns:a16="http://schemas.microsoft.com/office/drawing/2014/main" id="{ED3787B9-789F-D898-1865-63B18E145CE7}"/>
              </a:ext>
            </a:extLst>
          </p:cNvPr>
          <p:cNvGraphicFramePr>
            <a:graphicFrameLocks noGrp="1"/>
          </p:cNvGraphicFramePr>
          <p:nvPr/>
        </p:nvGraphicFramePr>
        <p:xfrm>
          <a:off x="6012591" y="986625"/>
          <a:ext cx="2343833" cy="2807172"/>
        </p:xfrm>
        <a:graphic>
          <a:graphicData uri="http://schemas.openxmlformats.org/drawingml/2006/table">
            <a:tbl>
              <a:tblPr firstRow="1" bandRow="1">
                <a:tableStyleId>{9D7B26C5-4107-4FEC-AEDC-1716B250A1EF}</a:tableStyleId>
              </a:tblPr>
              <a:tblGrid>
                <a:gridCol w="703150">
                  <a:extLst>
                    <a:ext uri="{9D8B030D-6E8A-4147-A177-3AD203B41FA5}">
                      <a16:colId xmlns:a16="http://schemas.microsoft.com/office/drawing/2014/main" val="4271465969"/>
                    </a:ext>
                  </a:extLst>
                </a:gridCol>
                <a:gridCol w="937533">
                  <a:extLst>
                    <a:ext uri="{9D8B030D-6E8A-4147-A177-3AD203B41FA5}">
                      <a16:colId xmlns:a16="http://schemas.microsoft.com/office/drawing/2014/main" val="3529528386"/>
                    </a:ext>
                  </a:extLst>
                </a:gridCol>
                <a:gridCol w="703150">
                  <a:extLst>
                    <a:ext uri="{9D8B030D-6E8A-4147-A177-3AD203B41FA5}">
                      <a16:colId xmlns:a16="http://schemas.microsoft.com/office/drawing/2014/main" val="1815184672"/>
                    </a:ext>
                  </a:extLst>
                </a:gridCol>
              </a:tblGrid>
              <a:tr h="474921">
                <a:tc>
                  <a:txBody>
                    <a:bodyPr/>
                    <a:lstStyle/>
                    <a:p>
                      <a:pPr algn="ctr" fontAlgn="ctr"/>
                      <a:r>
                        <a:rPr lang="en-US" sz="1050" u="none" strike="noStrike" dirty="0">
                          <a:solidFill>
                            <a:schemeClr val="tx1">
                              <a:lumMod val="50000"/>
                            </a:schemeClr>
                          </a:solidFill>
                          <a:effectLst/>
                        </a:rPr>
                        <a:t>Location</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Data Collection Range (s)</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Criticality</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802758"/>
                  </a:ext>
                </a:extLst>
              </a:tr>
              <a:tr h="259139">
                <a:tc>
                  <a:txBody>
                    <a:bodyPr/>
                    <a:lstStyle/>
                    <a:p>
                      <a:pPr algn="ctr" fontAlgn="ctr"/>
                      <a:r>
                        <a:rPr lang="en-US" sz="1050" u="none" strike="noStrike" dirty="0">
                          <a:solidFill>
                            <a:schemeClr val="tx1">
                              <a:lumMod val="50000"/>
                            </a:schemeClr>
                          </a:solidFill>
                          <a:effectLst/>
                        </a:rPr>
                        <a:t>Home</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34104363"/>
                  </a:ext>
                </a:extLst>
              </a:tr>
              <a:tr h="259139">
                <a:tc>
                  <a:txBody>
                    <a:bodyPr/>
                    <a:lstStyle/>
                    <a:p>
                      <a:pPr algn="ctr" fontAlgn="ctr"/>
                      <a:r>
                        <a:rPr lang="en-US" sz="1050" u="none" strike="noStrike" dirty="0">
                          <a:solidFill>
                            <a:schemeClr val="tx1">
                              <a:lumMod val="50000"/>
                            </a:schemeClr>
                          </a:solidFill>
                          <a:effectLst/>
                        </a:rPr>
                        <a:t>A</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21–30</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LC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81016172"/>
                  </a:ext>
                </a:extLst>
              </a:tr>
              <a:tr h="259139">
                <a:tc>
                  <a:txBody>
                    <a:bodyPr/>
                    <a:lstStyle/>
                    <a:p>
                      <a:pPr algn="ctr" fontAlgn="ctr"/>
                      <a:r>
                        <a:rPr lang="en-US" sz="1050" u="none" strike="noStrike" dirty="0">
                          <a:solidFill>
                            <a:schemeClr val="tx1">
                              <a:lumMod val="50000"/>
                            </a:schemeClr>
                          </a:solidFill>
                          <a:effectLst/>
                        </a:rPr>
                        <a:t>B</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15–25</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LC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75367543"/>
                  </a:ext>
                </a:extLst>
              </a:tr>
              <a:tr h="259139">
                <a:tc>
                  <a:txBody>
                    <a:bodyPr/>
                    <a:lstStyle/>
                    <a:p>
                      <a:pPr algn="ctr" fontAlgn="ctr"/>
                      <a:r>
                        <a:rPr lang="en-US" sz="1050" u="none" strike="noStrike" dirty="0">
                          <a:solidFill>
                            <a:schemeClr val="tx1">
                              <a:lumMod val="50000"/>
                            </a:schemeClr>
                          </a:solidFill>
                          <a:effectLst/>
                        </a:rPr>
                        <a:t>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21–27</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HC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21535157"/>
                  </a:ext>
                </a:extLst>
              </a:tr>
              <a:tr h="259139">
                <a:tc>
                  <a:txBody>
                    <a:bodyPr/>
                    <a:lstStyle/>
                    <a:p>
                      <a:pPr algn="ctr" fontAlgn="ctr"/>
                      <a:r>
                        <a:rPr lang="en-US" sz="1050" u="none" strike="noStrike" dirty="0">
                          <a:solidFill>
                            <a:schemeClr val="tx1">
                              <a:lumMod val="50000"/>
                            </a:schemeClr>
                          </a:solidFill>
                          <a:effectLst/>
                        </a:rPr>
                        <a:t>D</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21–30</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LC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84092735"/>
                  </a:ext>
                </a:extLst>
              </a:tr>
              <a:tr h="259139">
                <a:tc>
                  <a:txBody>
                    <a:bodyPr/>
                    <a:lstStyle/>
                    <a:p>
                      <a:pPr algn="ctr" fontAlgn="ctr"/>
                      <a:r>
                        <a:rPr lang="en-US" sz="1050" u="none" strike="noStrike" dirty="0">
                          <a:solidFill>
                            <a:schemeClr val="tx1">
                              <a:lumMod val="50000"/>
                            </a:schemeClr>
                          </a:solidFill>
                          <a:effectLst/>
                        </a:rPr>
                        <a:t>E</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16–26</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HC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76508869"/>
                  </a:ext>
                </a:extLst>
              </a:tr>
              <a:tr h="259139">
                <a:tc>
                  <a:txBody>
                    <a:bodyPr/>
                    <a:lstStyle/>
                    <a:p>
                      <a:pPr algn="ctr" fontAlgn="ctr"/>
                      <a:r>
                        <a:rPr lang="en-US" sz="1050" u="none" strike="noStrike" dirty="0">
                          <a:solidFill>
                            <a:schemeClr val="tx1">
                              <a:lumMod val="50000"/>
                            </a:schemeClr>
                          </a:solidFill>
                          <a:effectLst/>
                        </a:rPr>
                        <a:t>F</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18–24</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HC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5923383"/>
                  </a:ext>
                </a:extLst>
              </a:tr>
              <a:tr h="259139">
                <a:tc>
                  <a:txBody>
                    <a:bodyPr/>
                    <a:lstStyle/>
                    <a:p>
                      <a:pPr algn="ctr" fontAlgn="ctr"/>
                      <a:r>
                        <a:rPr lang="en-US" sz="1050" u="none" strike="noStrike" dirty="0">
                          <a:solidFill>
                            <a:schemeClr val="tx1">
                              <a:lumMod val="50000"/>
                            </a:schemeClr>
                          </a:solidFill>
                          <a:effectLst/>
                        </a:rPr>
                        <a:t>G</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30–36</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HC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4193497"/>
                  </a:ext>
                </a:extLst>
              </a:tr>
              <a:tr h="259139">
                <a:tc>
                  <a:txBody>
                    <a:bodyPr/>
                    <a:lstStyle/>
                    <a:p>
                      <a:pPr algn="ctr" fontAlgn="ctr"/>
                      <a:r>
                        <a:rPr lang="en-US" sz="1050" u="none" strike="noStrike" dirty="0">
                          <a:solidFill>
                            <a:schemeClr val="tx1">
                              <a:lumMod val="50000"/>
                            </a:schemeClr>
                          </a:solidFill>
                          <a:effectLst/>
                        </a:rPr>
                        <a:t>H</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50" u="none" strike="noStrike" dirty="0">
                          <a:solidFill>
                            <a:schemeClr val="tx1">
                              <a:lumMod val="50000"/>
                            </a:schemeClr>
                          </a:solidFill>
                          <a:effectLst/>
                        </a:rPr>
                        <a:t>12–20</a:t>
                      </a:r>
                      <a:endParaRPr lang="en-US" altLang="zh-CN"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050" u="none" strike="noStrike" dirty="0">
                          <a:solidFill>
                            <a:schemeClr val="tx1">
                              <a:lumMod val="50000"/>
                            </a:schemeClr>
                          </a:solidFill>
                          <a:effectLst/>
                        </a:rPr>
                        <a:t>LC</a:t>
                      </a:r>
                      <a:endParaRPr lang="en-US" sz="1050" b="0" i="0" u="none" strike="noStrike" dirty="0">
                        <a:solidFill>
                          <a:schemeClr val="tx1">
                            <a:lumMod val="50000"/>
                          </a:schemeClr>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52604516"/>
                  </a:ext>
                </a:extLst>
              </a:tr>
            </a:tbl>
          </a:graphicData>
        </a:graphic>
      </p:graphicFrame>
    </p:spTree>
    <p:extLst>
      <p:ext uri="{BB962C8B-B14F-4D97-AF65-F5344CB8AC3E}">
        <p14:creationId xmlns:p14="http://schemas.microsoft.com/office/powerpoint/2010/main" val="3875549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7A2EF-79E5-ADE4-752A-A9EE9120A9F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7DDCEE0-CC5A-142F-1588-11263730CE3B}"/>
              </a:ext>
            </a:extLst>
          </p:cNvPr>
          <p:cNvSpPr>
            <a:spLocks noGrp="1"/>
          </p:cNvSpPr>
          <p:nvPr>
            <p:ph type="body" sz="quarter" idx="11"/>
          </p:nvPr>
        </p:nvSpPr>
        <p:spPr>
          <a:xfrm>
            <a:off x="493957" y="1020573"/>
            <a:ext cx="7643494" cy="2169194"/>
          </a:xfrm>
        </p:spPr>
        <p:txBody>
          <a:bodyPr/>
          <a:lstStyle/>
          <a:p>
            <a:pPr marL="0" indent="0">
              <a:buNone/>
            </a:pPr>
            <a:r>
              <a:rPr lang="en-US" altLang="zh-CN" sz="1800" i="1" dirty="0"/>
              <a:t>We appreciate your time and interest in our work.</a:t>
            </a:r>
          </a:p>
          <a:p>
            <a:pPr marL="0" indent="0">
              <a:buNone/>
            </a:pPr>
            <a:endParaRPr lang="en-US" altLang="zh-CN" sz="1800" dirty="0"/>
          </a:p>
          <a:p>
            <a:pPr marL="0" indent="0">
              <a:buNone/>
            </a:pPr>
            <a:endParaRPr lang="en-US" altLang="zh-CN" sz="1800" dirty="0"/>
          </a:p>
          <a:p>
            <a:pPr>
              <a:buFont typeface="Arial" panose="020B0604020202020204" pitchFamily="34" charset="0"/>
              <a:buChar char="•"/>
            </a:pPr>
            <a:r>
              <a:rPr lang="en-US" altLang="zh-CN" sz="1800" b="1" dirty="0"/>
              <a:t>Code Repository:</a:t>
            </a:r>
            <a:r>
              <a:rPr lang="en-US" altLang="zh-CN" sz="1800" dirty="0"/>
              <a:t> </a:t>
            </a:r>
            <a:r>
              <a:rPr lang="en-US" altLang="zh-CN" sz="1800" dirty="0">
                <a:hlinkClick r:id="rId2">
                  <a:extLst>
                    <a:ext uri="{A12FA001-AC4F-418D-AE19-62706E023703}">
                      <ahyp:hlinkClr xmlns:ahyp="http://schemas.microsoft.com/office/drawing/2018/hyperlinkcolor" val="tx"/>
                    </a:ext>
                  </a:extLst>
                </a:hlinkClick>
              </a:rPr>
              <a:t>https://github.com/JialiZhang1016/Drone</a:t>
            </a:r>
            <a:r>
              <a:rPr lang="zh-CN" altLang="en-US" sz="1800" dirty="0"/>
              <a:t> </a:t>
            </a:r>
            <a:endParaRPr lang="en-US" altLang="zh-CN" sz="1800" dirty="0"/>
          </a:p>
          <a:p>
            <a:pPr>
              <a:buFont typeface="Arial" panose="020B0604020202020204" pitchFamily="34" charset="0"/>
              <a:buChar char="•"/>
            </a:pPr>
            <a:r>
              <a:rPr lang="en-US" altLang="zh-CN" sz="1800" b="1" dirty="0"/>
              <a:t>Demo</a:t>
            </a:r>
            <a:r>
              <a:rPr lang="zh-CN" altLang="en-US" sz="1800" b="1" dirty="0"/>
              <a:t> </a:t>
            </a:r>
            <a:r>
              <a:rPr lang="en-US" altLang="zh-CN" sz="1800" b="1" dirty="0"/>
              <a:t>Link:</a:t>
            </a:r>
            <a:r>
              <a:rPr lang="zh-CN" altLang="en-US" sz="1800" b="1" dirty="0"/>
              <a:t> </a:t>
            </a:r>
            <a:r>
              <a:rPr kumimoji="1" lang="en-US" altLang="zh-CN" sz="1800" dirty="0">
                <a:hlinkClick r:id="rId3">
                  <a:extLst>
                    <a:ext uri="{A12FA001-AC4F-418D-AE19-62706E023703}">
                      <ahyp:hlinkClr xmlns:ahyp="http://schemas.microsoft.com/office/drawing/2018/hyperlinkcolor" val="tx"/>
                    </a:ext>
                  </a:extLst>
                </a:hlinkClick>
              </a:rPr>
              <a:t>Real World Case with 8 Locations in MST</a:t>
            </a:r>
            <a:endParaRPr kumimoji="1" lang="en-US" altLang="zh-CN" sz="1800" dirty="0"/>
          </a:p>
          <a:p>
            <a:pPr>
              <a:buFont typeface="Arial" panose="020B0604020202020204" pitchFamily="34" charset="0"/>
              <a:buChar char="•"/>
            </a:pPr>
            <a:r>
              <a:rPr kumimoji="1" lang="en-US" altLang="zh-CN" sz="1800" b="1" dirty="0"/>
              <a:t>Video</a:t>
            </a:r>
            <a:r>
              <a:rPr kumimoji="1" lang="zh-CN" altLang="en-US" sz="1800" b="1" dirty="0"/>
              <a:t> </a:t>
            </a:r>
            <a:r>
              <a:rPr kumimoji="1" lang="en-US" altLang="zh-CN" sz="1800" b="1" dirty="0"/>
              <a:t>Link:</a:t>
            </a:r>
            <a:r>
              <a:rPr kumimoji="1" lang="zh-CN" altLang="en-US" sz="1800" b="1" dirty="0"/>
              <a:t> </a:t>
            </a:r>
            <a:r>
              <a:rPr kumimoji="1" lang="en-US" altLang="zh-CN" sz="1800" dirty="0">
                <a:hlinkClick r:id="rId4">
                  <a:extLst>
                    <a:ext uri="{A12FA001-AC4F-418D-AE19-62706E023703}">
                      <ahyp:hlinkClr xmlns:ahyp="http://schemas.microsoft.com/office/drawing/2018/hyperlinkcolor" val="tx"/>
                    </a:ext>
                  </a:extLst>
                </a:hlinkClick>
              </a:rPr>
              <a:t>Real World Case with 8 locations in MST</a:t>
            </a:r>
            <a:endParaRPr lang="en-US" altLang="zh-CN" sz="1800" dirty="0"/>
          </a:p>
        </p:txBody>
      </p:sp>
      <p:sp>
        <p:nvSpPr>
          <p:cNvPr id="3" name="文本占位符 2">
            <a:extLst>
              <a:ext uri="{FF2B5EF4-FFF2-40B4-BE49-F238E27FC236}">
                <a16:creationId xmlns:a16="http://schemas.microsoft.com/office/drawing/2014/main" id="{34F0B36E-C4AF-DB1B-4FE0-C06DA9B358BC}"/>
              </a:ext>
            </a:extLst>
          </p:cNvPr>
          <p:cNvSpPr>
            <a:spLocks noGrp="1"/>
          </p:cNvSpPr>
          <p:nvPr>
            <p:ph type="body" sz="quarter" idx="10"/>
          </p:nvPr>
        </p:nvSpPr>
        <p:spPr/>
        <p:txBody>
          <a:bodyPr/>
          <a:lstStyle/>
          <a:p>
            <a:r>
              <a:rPr kumimoji="1" lang="en-US" altLang="zh-CN" sz="6000" dirty="0"/>
              <a:t>Thank</a:t>
            </a:r>
            <a:r>
              <a:rPr kumimoji="1" lang="zh-CN" altLang="en-US" sz="6000" dirty="0"/>
              <a:t> </a:t>
            </a:r>
            <a:r>
              <a:rPr kumimoji="1" lang="en-US" altLang="zh-CN" sz="6000" dirty="0"/>
              <a:t>you</a:t>
            </a:r>
          </a:p>
        </p:txBody>
      </p:sp>
    </p:spTree>
    <p:extLst>
      <p:ext uri="{BB962C8B-B14F-4D97-AF65-F5344CB8AC3E}">
        <p14:creationId xmlns:p14="http://schemas.microsoft.com/office/powerpoint/2010/main" val="2660809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64F648-4B2F-DF26-E4EE-E40C06FA2EC1}"/>
              </a:ext>
            </a:extLst>
          </p:cNvPr>
          <p:cNvSpPr>
            <a:spLocks noGrp="1"/>
          </p:cNvSpPr>
          <p:nvPr>
            <p:ph type="body" sz="quarter" idx="11"/>
          </p:nvPr>
        </p:nvSpPr>
        <p:spPr/>
        <p:txBody>
          <a:bodyPr/>
          <a:lstStyle/>
          <a:p>
            <a:endParaRPr lang="en-US" b="1" dirty="0"/>
          </a:p>
          <a:p>
            <a:pPr marL="0" indent="0">
              <a:buNone/>
            </a:pPr>
            <a:endParaRPr lang="en-US" b="1" dirty="0"/>
          </a:p>
        </p:txBody>
      </p:sp>
      <p:sp>
        <p:nvSpPr>
          <p:cNvPr id="4" name="Text Placeholder 3">
            <a:extLst>
              <a:ext uri="{FF2B5EF4-FFF2-40B4-BE49-F238E27FC236}">
                <a16:creationId xmlns:a16="http://schemas.microsoft.com/office/drawing/2014/main" id="{57AA82F1-1A3E-E3AE-168A-685E42DD3C37}"/>
              </a:ext>
            </a:extLst>
          </p:cNvPr>
          <p:cNvSpPr>
            <a:spLocks noGrp="1"/>
          </p:cNvSpPr>
          <p:nvPr>
            <p:ph type="body" sz="quarter" idx="10"/>
          </p:nvPr>
        </p:nvSpPr>
        <p:spPr>
          <a:xfrm>
            <a:off x="299810" y="-76495"/>
            <a:ext cx="8370643" cy="800099"/>
          </a:xfrm>
        </p:spPr>
        <p:txBody>
          <a:bodyPr/>
          <a:lstStyle/>
          <a:p>
            <a:r>
              <a:rPr lang="en-US" dirty="0"/>
              <a:t>Project Output Summary</a:t>
            </a:r>
          </a:p>
        </p:txBody>
      </p:sp>
      <p:graphicFrame>
        <p:nvGraphicFramePr>
          <p:cNvPr id="13" name="Table 12">
            <a:extLst>
              <a:ext uri="{FF2B5EF4-FFF2-40B4-BE49-F238E27FC236}">
                <a16:creationId xmlns:a16="http://schemas.microsoft.com/office/drawing/2014/main" id="{7AC6341D-CB3C-A488-41E0-993BA6D3A89B}"/>
              </a:ext>
            </a:extLst>
          </p:cNvPr>
          <p:cNvGraphicFramePr>
            <a:graphicFrameLocks noGrp="1"/>
          </p:cNvGraphicFramePr>
          <p:nvPr>
            <p:extLst>
              <p:ext uri="{D42A27DB-BD31-4B8C-83A1-F6EECF244321}">
                <p14:modId xmlns:p14="http://schemas.microsoft.com/office/powerpoint/2010/main" val="1455002379"/>
              </p:ext>
            </p:extLst>
          </p:nvPr>
        </p:nvGraphicFramePr>
        <p:xfrm>
          <a:off x="369482" y="1057348"/>
          <a:ext cx="8541395" cy="3563242"/>
        </p:xfrm>
        <a:graphic>
          <a:graphicData uri="http://schemas.openxmlformats.org/drawingml/2006/table">
            <a:tbl>
              <a:tblPr firstRow="1" firstCol="1" bandRow="1">
                <a:tableStyleId>{5C22544A-7EE6-4342-B048-85BDC9FD1C3A}</a:tableStyleId>
              </a:tblPr>
              <a:tblGrid>
                <a:gridCol w="1295634">
                  <a:extLst>
                    <a:ext uri="{9D8B030D-6E8A-4147-A177-3AD203B41FA5}">
                      <a16:colId xmlns:a16="http://schemas.microsoft.com/office/drawing/2014/main" val="4098005097"/>
                    </a:ext>
                  </a:extLst>
                </a:gridCol>
                <a:gridCol w="966402">
                  <a:extLst>
                    <a:ext uri="{9D8B030D-6E8A-4147-A177-3AD203B41FA5}">
                      <a16:colId xmlns:a16="http://schemas.microsoft.com/office/drawing/2014/main" val="3778665100"/>
                    </a:ext>
                  </a:extLst>
                </a:gridCol>
                <a:gridCol w="6279359">
                  <a:extLst>
                    <a:ext uri="{9D8B030D-6E8A-4147-A177-3AD203B41FA5}">
                      <a16:colId xmlns:a16="http://schemas.microsoft.com/office/drawing/2014/main" val="2756326256"/>
                    </a:ext>
                  </a:extLst>
                </a:gridCol>
              </a:tblGrid>
              <a:tr h="238299">
                <a:tc>
                  <a:txBody>
                    <a:bodyPr/>
                    <a:lstStyle/>
                    <a:p>
                      <a:pPr marL="0" marR="0" algn="ctr">
                        <a:lnSpc>
                          <a:spcPct val="115000"/>
                        </a:lnSpc>
                        <a:spcAft>
                          <a:spcPts val="1000"/>
                        </a:spcAft>
                      </a:pPr>
                      <a:r>
                        <a:rPr lang="en-US" sz="1700" kern="1200" dirty="0">
                          <a:solidFill>
                            <a:srgbClr val="005F83"/>
                          </a:solidFill>
                          <a:latin typeface="Orgon Slab Light"/>
                          <a:ea typeface="+mn-ea"/>
                          <a:cs typeface="+mn-cs"/>
                        </a:rPr>
                        <a:t>Category</a:t>
                      </a:r>
                    </a:p>
                  </a:txBody>
                  <a:tcPr marL="44175" marR="44175" marT="0" marB="0"/>
                </a:tc>
                <a:tc>
                  <a:txBody>
                    <a:bodyPr/>
                    <a:lstStyle/>
                    <a:p>
                      <a:pPr marL="0" marR="0" algn="ctr">
                        <a:lnSpc>
                          <a:spcPct val="115000"/>
                        </a:lnSpc>
                        <a:spcAft>
                          <a:spcPts val="1000"/>
                        </a:spcAft>
                      </a:pPr>
                      <a:r>
                        <a:rPr lang="en-US" sz="1700" kern="1200" dirty="0">
                          <a:solidFill>
                            <a:srgbClr val="005F83"/>
                          </a:solidFill>
                          <a:latin typeface="Orgon Slab Light"/>
                          <a:ea typeface="+mn-ea"/>
                          <a:cs typeface="+mn-cs"/>
                        </a:rPr>
                        <a:t>Number</a:t>
                      </a:r>
                    </a:p>
                  </a:txBody>
                  <a:tcPr marL="44175" marR="44175" marT="0" marB="0"/>
                </a:tc>
                <a:tc>
                  <a:txBody>
                    <a:bodyPr/>
                    <a:lstStyle/>
                    <a:p>
                      <a:pPr marL="0" marR="0" algn="ctr">
                        <a:lnSpc>
                          <a:spcPct val="115000"/>
                        </a:lnSpc>
                        <a:spcAft>
                          <a:spcPts val="1000"/>
                        </a:spcAft>
                      </a:pPr>
                      <a:r>
                        <a:rPr lang="en-US" sz="1700" kern="1200" dirty="0">
                          <a:solidFill>
                            <a:srgbClr val="005F83"/>
                          </a:solidFill>
                          <a:latin typeface="Orgon Slab Light"/>
                          <a:ea typeface="+mn-ea"/>
                          <a:cs typeface="+mn-cs"/>
                        </a:rPr>
                        <a:t>Main Items</a:t>
                      </a:r>
                    </a:p>
                  </a:txBody>
                  <a:tcPr marL="44175" marR="44175" marT="0" marB="0"/>
                </a:tc>
                <a:extLst>
                  <a:ext uri="{0D108BD9-81ED-4DB2-BD59-A6C34878D82A}">
                    <a16:rowId xmlns:a16="http://schemas.microsoft.com/office/drawing/2014/main" val="1386975855"/>
                  </a:ext>
                </a:extLst>
              </a:tr>
              <a:tr h="362479">
                <a:tc>
                  <a:txBody>
                    <a:bodyPr/>
                    <a:lstStyle/>
                    <a:p>
                      <a:pPr marL="0" marR="0" algn="ctr">
                        <a:lnSpc>
                          <a:spcPct val="115000"/>
                        </a:lnSpc>
                        <a:spcAft>
                          <a:spcPts val="1000"/>
                        </a:spcAft>
                      </a:pPr>
                      <a:r>
                        <a:rPr lang="en-US" sz="1600" b="0" kern="1200" dirty="0">
                          <a:solidFill>
                            <a:srgbClr val="005F83"/>
                          </a:solidFill>
                          <a:latin typeface="Orgon Slab Light"/>
                          <a:ea typeface="+mn-ea"/>
                          <a:cs typeface="+mn-cs"/>
                        </a:rPr>
                        <a:t>Doctoral Dissertations</a:t>
                      </a:r>
                    </a:p>
                  </a:txBody>
                  <a:tcPr marL="44175" marR="44175" marT="0" marB="0"/>
                </a:tc>
                <a:tc>
                  <a:txBody>
                    <a:bodyPr/>
                    <a:lstStyle/>
                    <a:p>
                      <a:pPr marL="0" marR="0" algn="ctr">
                        <a:lnSpc>
                          <a:spcPct val="115000"/>
                        </a:lnSpc>
                        <a:spcAft>
                          <a:spcPts val="1000"/>
                        </a:spcAft>
                      </a:pPr>
                      <a:r>
                        <a:rPr lang="en-US" sz="1600" kern="1200">
                          <a:solidFill>
                            <a:srgbClr val="005F83"/>
                          </a:solidFill>
                          <a:latin typeface="Orgon Slab Light"/>
                          <a:ea typeface="+mn-ea"/>
                          <a:cs typeface="+mn-cs"/>
                        </a:rPr>
                        <a:t>2</a:t>
                      </a:r>
                    </a:p>
                  </a:txBody>
                  <a:tcPr marL="44175" marR="44175" marT="0" marB="0"/>
                </a:tc>
                <a:tc>
                  <a:txBody>
                    <a:bodyPr/>
                    <a:lstStyle/>
                    <a:p>
                      <a:pPr marL="0" marR="0">
                        <a:lnSpc>
                          <a:spcPct val="115000"/>
                        </a:lnSpc>
                        <a:spcAft>
                          <a:spcPts val="1000"/>
                        </a:spcAft>
                      </a:pPr>
                      <a:r>
                        <a:rPr lang="en-US" sz="1600" kern="1200" dirty="0">
                          <a:solidFill>
                            <a:srgbClr val="005F83"/>
                          </a:solidFill>
                          <a:latin typeface="Orgon Slab Light"/>
                          <a:ea typeface="+mn-ea"/>
                          <a:cs typeface="+mn-cs"/>
                        </a:rPr>
                        <a:t>- Adversarial Transferability and Generalization in Robust Deep Learning</a:t>
                      </a:r>
                      <a:br>
                        <a:rPr lang="en-US" sz="1600" kern="1200" dirty="0">
                          <a:solidFill>
                            <a:srgbClr val="005F83"/>
                          </a:solidFill>
                          <a:latin typeface="Orgon Slab Light"/>
                          <a:ea typeface="+mn-ea"/>
                          <a:cs typeface="+mn-cs"/>
                        </a:rPr>
                      </a:br>
                      <a:r>
                        <a:rPr lang="en-US" sz="1600" kern="1200" dirty="0">
                          <a:solidFill>
                            <a:srgbClr val="005F83"/>
                          </a:solidFill>
                          <a:latin typeface="Orgon Slab Light"/>
                          <a:ea typeface="+mn-ea"/>
                          <a:cs typeface="+mn-cs"/>
                        </a:rPr>
                        <a:t>- Lifelong Machine Learning with Adaptive Resonance Theory</a:t>
                      </a:r>
                    </a:p>
                  </a:txBody>
                  <a:tcPr marL="44175" marR="44175" marT="0" marB="0"/>
                </a:tc>
                <a:extLst>
                  <a:ext uri="{0D108BD9-81ED-4DB2-BD59-A6C34878D82A}">
                    <a16:rowId xmlns:a16="http://schemas.microsoft.com/office/drawing/2014/main" val="3002108810"/>
                  </a:ext>
                </a:extLst>
              </a:tr>
              <a:tr h="238299">
                <a:tc>
                  <a:txBody>
                    <a:bodyPr/>
                    <a:lstStyle/>
                    <a:p>
                      <a:pPr marL="0" marR="0" algn="ctr">
                        <a:lnSpc>
                          <a:spcPct val="115000"/>
                        </a:lnSpc>
                        <a:spcAft>
                          <a:spcPts val="1000"/>
                        </a:spcAft>
                      </a:pPr>
                      <a:r>
                        <a:rPr lang="en-US" sz="1600" b="0" kern="1200" dirty="0">
                          <a:solidFill>
                            <a:srgbClr val="005F83"/>
                          </a:solidFill>
                          <a:latin typeface="Orgon Slab Light"/>
                          <a:ea typeface="+mn-ea"/>
                          <a:cs typeface="+mn-cs"/>
                        </a:rPr>
                        <a:t>Published Journal Papers</a:t>
                      </a:r>
                    </a:p>
                  </a:txBody>
                  <a:tcPr marL="44175" marR="44175" marT="0" marB="0"/>
                </a:tc>
                <a:tc>
                  <a:txBody>
                    <a:bodyPr/>
                    <a:lstStyle/>
                    <a:p>
                      <a:pPr marL="0" marR="0" algn="ctr">
                        <a:lnSpc>
                          <a:spcPct val="115000"/>
                        </a:lnSpc>
                        <a:spcAft>
                          <a:spcPts val="1000"/>
                        </a:spcAft>
                      </a:pPr>
                      <a:r>
                        <a:rPr lang="en-US" sz="1600" kern="1200" dirty="0">
                          <a:solidFill>
                            <a:srgbClr val="005F83"/>
                          </a:solidFill>
                          <a:latin typeface="Orgon Slab Light"/>
                          <a:ea typeface="+mn-ea"/>
                          <a:cs typeface="+mn-cs"/>
                        </a:rPr>
                        <a:t>4</a:t>
                      </a:r>
                    </a:p>
                  </a:txBody>
                  <a:tcPr marL="44175" marR="44175" marT="0" marB="0"/>
                </a:tc>
                <a:tc>
                  <a:txBody>
                    <a:bodyPr/>
                    <a:lstStyle/>
                    <a:p>
                      <a:pPr marL="0" marR="0">
                        <a:lnSpc>
                          <a:spcPct val="115000"/>
                        </a:lnSpc>
                        <a:spcAft>
                          <a:spcPts val="1000"/>
                        </a:spcAft>
                      </a:pPr>
                      <a:r>
                        <a:rPr lang="en-US" sz="1600" kern="1200" dirty="0">
                          <a:solidFill>
                            <a:srgbClr val="005F83"/>
                          </a:solidFill>
                          <a:latin typeface="Orgon Slab Light"/>
                          <a:ea typeface="+mn-ea"/>
                          <a:cs typeface="+mn-cs"/>
                        </a:rPr>
                        <a:t>4 papers</a:t>
                      </a:r>
                    </a:p>
                  </a:txBody>
                  <a:tcPr marL="44175" marR="44175" marT="0" marB="0"/>
                </a:tc>
                <a:extLst>
                  <a:ext uri="{0D108BD9-81ED-4DB2-BD59-A6C34878D82A}">
                    <a16:rowId xmlns:a16="http://schemas.microsoft.com/office/drawing/2014/main" val="199891567"/>
                  </a:ext>
                </a:extLst>
              </a:tr>
              <a:tr h="238299">
                <a:tc>
                  <a:txBody>
                    <a:bodyPr/>
                    <a:lstStyle/>
                    <a:p>
                      <a:pPr marL="0" marR="0" algn="ctr">
                        <a:lnSpc>
                          <a:spcPct val="115000"/>
                        </a:lnSpc>
                        <a:spcAft>
                          <a:spcPts val="1000"/>
                        </a:spcAft>
                      </a:pPr>
                      <a:r>
                        <a:rPr lang="en-US" sz="1600" b="0" kern="1200">
                          <a:solidFill>
                            <a:srgbClr val="005F83"/>
                          </a:solidFill>
                          <a:latin typeface="Orgon Slab Light"/>
                          <a:ea typeface="+mn-ea"/>
                          <a:cs typeface="+mn-cs"/>
                        </a:rPr>
                        <a:t>Conference Papers</a:t>
                      </a:r>
                    </a:p>
                  </a:txBody>
                  <a:tcPr marL="44175" marR="44175" marT="0" marB="0"/>
                </a:tc>
                <a:tc>
                  <a:txBody>
                    <a:bodyPr/>
                    <a:lstStyle/>
                    <a:p>
                      <a:pPr marL="0" marR="0" algn="ctr">
                        <a:lnSpc>
                          <a:spcPct val="115000"/>
                        </a:lnSpc>
                        <a:spcAft>
                          <a:spcPts val="1000"/>
                        </a:spcAft>
                      </a:pPr>
                      <a:r>
                        <a:rPr lang="en-US" sz="1600" kern="1200" dirty="0">
                          <a:solidFill>
                            <a:srgbClr val="005F83"/>
                          </a:solidFill>
                          <a:latin typeface="Orgon Slab Light"/>
                          <a:ea typeface="+mn-ea"/>
                          <a:cs typeface="+mn-cs"/>
                        </a:rPr>
                        <a:t>5</a:t>
                      </a:r>
                    </a:p>
                  </a:txBody>
                  <a:tcPr marL="44175" marR="44175" marT="0" marB="0"/>
                </a:tc>
                <a:tc>
                  <a:txBody>
                    <a:bodyPr/>
                    <a:lstStyle/>
                    <a:p>
                      <a:pPr marL="0" marR="0" lvl="0" indent="0" algn="l" defTabSz="457200" rtl="0" eaLnBrk="1" fontAlgn="auto" latinLnBrk="0" hangingPunct="1">
                        <a:lnSpc>
                          <a:spcPct val="115000"/>
                        </a:lnSpc>
                        <a:spcBef>
                          <a:spcPts val="0"/>
                        </a:spcBef>
                        <a:spcAft>
                          <a:spcPts val="1000"/>
                        </a:spcAft>
                        <a:buClrTx/>
                        <a:buSzTx/>
                        <a:buFontTx/>
                        <a:buNone/>
                        <a:tabLst/>
                        <a:defRPr/>
                      </a:pPr>
                      <a:r>
                        <a:rPr lang="en-US" sz="1600" kern="1200" dirty="0">
                          <a:solidFill>
                            <a:srgbClr val="005F83"/>
                          </a:solidFill>
                          <a:latin typeface="Orgon Slab Light"/>
                          <a:ea typeface="+mn-ea"/>
                          <a:cs typeface="+mn-cs"/>
                        </a:rPr>
                        <a:t>5 papers</a:t>
                      </a:r>
                    </a:p>
                  </a:txBody>
                  <a:tcPr marL="44175" marR="44175" marT="0" marB="0"/>
                </a:tc>
                <a:extLst>
                  <a:ext uri="{0D108BD9-81ED-4DB2-BD59-A6C34878D82A}">
                    <a16:rowId xmlns:a16="http://schemas.microsoft.com/office/drawing/2014/main" val="79883856"/>
                  </a:ext>
                </a:extLst>
              </a:tr>
              <a:tr h="362479">
                <a:tc>
                  <a:txBody>
                    <a:bodyPr/>
                    <a:lstStyle/>
                    <a:p>
                      <a:pPr marL="0" marR="0" algn="ctr">
                        <a:lnSpc>
                          <a:spcPct val="115000"/>
                        </a:lnSpc>
                        <a:spcAft>
                          <a:spcPts val="1000"/>
                        </a:spcAft>
                      </a:pPr>
                      <a:r>
                        <a:rPr lang="en-US" sz="1600" b="0" kern="1200" dirty="0">
                          <a:solidFill>
                            <a:srgbClr val="005F83"/>
                          </a:solidFill>
                          <a:latin typeface="Orgon Slab Light"/>
                          <a:ea typeface="+mn-ea"/>
                          <a:cs typeface="+mn-cs"/>
                        </a:rPr>
                        <a:t>Under Review Papers</a:t>
                      </a:r>
                    </a:p>
                  </a:txBody>
                  <a:tcPr marL="44175" marR="44175" marT="0" marB="0"/>
                </a:tc>
                <a:tc>
                  <a:txBody>
                    <a:bodyPr/>
                    <a:lstStyle/>
                    <a:p>
                      <a:pPr marL="0" marR="0" algn="ctr">
                        <a:lnSpc>
                          <a:spcPct val="115000"/>
                        </a:lnSpc>
                        <a:spcAft>
                          <a:spcPts val="1000"/>
                        </a:spcAft>
                      </a:pPr>
                      <a:r>
                        <a:rPr lang="en-US" sz="1600" kern="1200" dirty="0">
                          <a:solidFill>
                            <a:srgbClr val="005F83"/>
                          </a:solidFill>
                          <a:latin typeface="Orgon Slab Light"/>
                          <a:ea typeface="+mn-ea"/>
                          <a:cs typeface="+mn-cs"/>
                        </a:rPr>
                        <a:t>3</a:t>
                      </a:r>
                    </a:p>
                  </a:txBody>
                  <a:tcPr marL="44175" marR="44175" marT="0" marB="0"/>
                </a:tc>
                <a:tc>
                  <a:txBody>
                    <a:bodyPr/>
                    <a:lstStyle/>
                    <a:p>
                      <a:pPr marL="285750" marR="0" lvl="0" indent="-285750" algn="l" defTabSz="457200" rtl="0" eaLnBrk="1" fontAlgn="auto" latinLnBrk="0" hangingPunct="1">
                        <a:lnSpc>
                          <a:spcPct val="115000"/>
                        </a:lnSpc>
                        <a:spcBef>
                          <a:spcPts val="0"/>
                        </a:spcBef>
                        <a:spcAft>
                          <a:spcPts val="0"/>
                        </a:spcAft>
                        <a:buClrTx/>
                        <a:buSzTx/>
                        <a:buFontTx/>
                        <a:buChar char="-"/>
                        <a:tabLst/>
                        <a:defRPr/>
                      </a:pPr>
                      <a:r>
                        <a:rPr lang="en-US" sz="1600" kern="1200" dirty="0">
                          <a:solidFill>
                            <a:srgbClr val="005F83"/>
                          </a:solidFill>
                          <a:latin typeface="Orgon Slab Light"/>
                          <a:ea typeface="+mn-ea"/>
                          <a:cs typeface="+mn-cs"/>
                        </a:rPr>
                        <a:t>Lifelong Context Recognition via Online Deep Feature Clustering.</a:t>
                      </a:r>
                    </a:p>
                    <a:p>
                      <a:pPr marL="285750" marR="0" lvl="0" indent="-285750" algn="l" defTabSz="457200" rtl="0" eaLnBrk="1" fontAlgn="auto" latinLnBrk="0" hangingPunct="1">
                        <a:lnSpc>
                          <a:spcPct val="115000"/>
                        </a:lnSpc>
                        <a:spcBef>
                          <a:spcPts val="0"/>
                        </a:spcBef>
                        <a:spcAft>
                          <a:spcPts val="0"/>
                        </a:spcAft>
                        <a:buClrTx/>
                        <a:buSzTx/>
                        <a:buFontTx/>
                        <a:buChar char="-"/>
                        <a:tabLst/>
                        <a:defRPr/>
                      </a:pPr>
                      <a:r>
                        <a:rPr lang="en-US" sz="1600" kern="1200" dirty="0">
                          <a:solidFill>
                            <a:srgbClr val="005F83"/>
                          </a:solidFill>
                          <a:latin typeface="Orgon Slab Light"/>
                          <a:ea typeface="+mn-ea"/>
                          <a:cs typeface="+mn-cs"/>
                        </a:rPr>
                        <a:t>Optimizing Drone Routes with Deep Reinforcement Learning</a:t>
                      </a:r>
                    </a:p>
                    <a:p>
                      <a:pPr marL="285750" marR="0" lvl="0" indent="-285750" algn="l" defTabSz="457200" rtl="0" eaLnBrk="1" fontAlgn="auto" latinLnBrk="0" hangingPunct="1">
                        <a:lnSpc>
                          <a:spcPct val="115000"/>
                        </a:lnSpc>
                        <a:spcBef>
                          <a:spcPts val="0"/>
                        </a:spcBef>
                        <a:spcAft>
                          <a:spcPts val="0"/>
                        </a:spcAft>
                        <a:buClrTx/>
                        <a:buSzTx/>
                        <a:buFontTx/>
                        <a:buChar char="-"/>
                        <a:tabLst/>
                        <a:defRPr/>
                      </a:pPr>
                      <a:r>
                        <a:rPr lang="en-US" sz="1600" kern="1200" dirty="0">
                          <a:solidFill>
                            <a:srgbClr val="005F83"/>
                          </a:solidFill>
                          <a:latin typeface="Orgon Slab Light"/>
                          <a:ea typeface="+mn-ea"/>
                          <a:cs typeface="+mn-cs"/>
                        </a:rPr>
                        <a:t>Feature Map Rearrangement: A Zero-Flop Method for Enhancing Adversarial Transferability Efficiently.</a:t>
                      </a:r>
                    </a:p>
                  </a:txBody>
                  <a:tcPr marL="44175" marR="44175" marT="0" marB="0"/>
                </a:tc>
                <a:extLst>
                  <a:ext uri="{0D108BD9-81ED-4DB2-BD59-A6C34878D82A}">
                    <a16:rowId xmlns:a16="http://schemas.microsoft.com/office/drawing/2014/main" val="3400775397"/>
                  </a:ext>
                </a:extLst>
              </a:tr>
              <a:tr h="0">
                <a:tc>
                  <a:txBody>
                    <a:bodyPr/>
                    <a:lstStyle/>
                    <a:p>
                      <a:pPr marL="0" marR="0" algn="ctr">
                        <a:lnSpc>
                          <a:spcPct val="115000"/>
                        </a:lnSpc>
                        <a:spcAft>
                          <a:spcPts val="1000"/>
                        </a:spcAft>
                      </a:pPr>
                      <a:r>
                        <a:rPr lang="en-US" sz="1600" b="0" kern="1200" dirty="0">
                          <a:solidFill>
                            <a:srgbClr val="005F83"/>
                          </a:solidFill>
                          <a:latin typeface="Orgon Slab Light"/>
                          <a:ea typeface="+mn-ea"/>
                          <a:cs typeface="+mn-cs"/>
                        </a:rPr>
                        <a:t>Procurement of Equipment</a:t>
                      </a:r>
                    </a:p>
                  </a:txBody>
                  <a:tcPr marL="44175" marR="44175" marT="0" marB="0"/>
                </a:tc>
                <a:tc>
                  <a:txBody>
                    <a:bodyPr/>
                    <a:lstStyle/>
                    <a:p>
                      <a:pPr marL="0" marR="0" algn="ctr">
                        <a:lnSpc>
                          <a:spcPct val="115000"/>
                        </a:lnSpc>
                        <a:spcAft>
                          <a:spcPts val="1000"/>
                        </a:spcAft>
                      </a:pPr>
                      <a:r>
                        <a:rPr lang="en-US" sz="1600" dirty="0">
                          <a:effectLst/>
                          <a:latin typeface="Orgon Slab Light"/>
                        </a:rPr>
                        <a:t>2</a:t>
                      </a:r>
                      <a:endParaRPr lang="en-US" sz="1600" dirty="0">
                        <a:effectLst/>
                        <a:latin typeface="Orgon Slab Light"/>
                        <a:ea typeface="MS Mincho" panose="02020609040205080304" pitchFamily="49" charset="-128"/>
                        <a:cs typeface="Times New Roman" panose="02020603050405020304" pitchFamily="18" charset="0"/>
                      </a:endParaRPr>
                    </a:p>
                  </a:txBody>
                  <a:tcPr marL="44175" marR="44175" marT="0" marB="0"/>
                </a:tc>
                <a:tc>
                  <a:txBody>
                    <a:bodyPr/>
                    <a:lstStyle/>
                    <a:p>
                      <a:pPr marL="0" marR="0">
                        <a:lnSpc>
                          <a:spcPct val="115000"/>
                        </a:lnSpc>
                        <a:spcAft>
                          <a:spcPts val="1000"/>
                        </a:spcAft>
                      </a:pPr>
                      <a:r>
                        <a:rPr lang="en-US" sz="1600" dirty="0">
                          <a:effectLst/>
                          <a:latin typeface="Orgon Slab Light"/>
                        </a:rPr>
                        <a:t>- </a:t>
                      </a:r>
                      <a:r>
                        <a:rPr lang="en-US" sz="1600" kern="1200" dirty="0">
                          <a:solidFill>
                            <a:srgbClr val="005F83"/>
                          </a:solidFill>
                          <a:latin typeface="Orgon Slab Light"/>
                          <a:ea typeface="+mn-ea"/>
                          <a:cs typeface="+mn-cs"/>
                        </a:rPr>
                        <a:t>FLIR Hadron 640R Thermal Cameras</a:t>
                      </a:r>
                      <a:br>
                        <a:rPr lang="en-US" sz="1600" kern="1200" dirty="0">
                          <a:solidFill>
                            <a:srgbClr val="005F83"/>
                          </a:solidFill>
                          <a:latin typeface="Orgon Slab Light"/>
                          <a:ea typeface="+mn-ea"/>
                          <a:cs typeface="+mn-cs"/>
                        </a:rPr>
                      </a:br>
                      <a:r>
                        <a:rPr lang="en-US" sz="1600" kern="1200" dirty="0">
                          <a:solidFill>
                            <a:srgbClr val="005F83"/>
                          </a:solidFill>
                          <a:latin typeface="Orgon Slab Light"/>
                          <a:ea typeface="+mn-ea"/>
                          <a:cs typeface="+mn-cs"/>
                        </a:rPr>
                        <a:t>- Aurelia X4 UAV</a:t>
                      </a:r>
                    </a:p>
                  </a:txBody>
                  <a:tcPr marL="44175" marR="44175" marT="0" marB="0"/>
                </a:tc>
                <a:extLst>
                  <a:ext uri="{0D108BD9-81ED-4DB2-BD59-A6C34878D82A}">
                    <a16:rowId xmlns:a16="http://schemas.microsoft.com/office/drawing/2014/main" val="1739722562"/>
                  </a:ext>
                </a:extLst>
              </a:tr>
            </a:tbl>
          </a:graphicData>
        </a:graphic>
      </p:graphicFrame>
    </p:spTree>
    <p:extLst>
      <p:ext uri="{BB962C8B-B14F-4D97-AF65-F5344CB8AC3E}">
        <p14:creationId xmlns:p14="http://schemas.microsoft.com/office/powerpoint/2010/main" val="1757506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E0A4A-A020-A357-D281-193BFA93BF08}"/>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65F61C-6D89-F3E1-E78D-ACB22A2AB582}"/>
              </a:ext>
            </a:extLst>
          </p:cNvPr>
          <p:cNvSpPr>
            <a:spLocks noGrp="1"/>
          </p:cNvSpPr>
          <p:nvPr>
            <p:ph type="body" sz="quarter" idx="11"/>
          </p:nvPr>
        </p:nvSpPr>
        <p:spPr/>
        <p:txBody>
          <a:bodyPr/>
          <a:lstStyle/>
          <a:p>
            <a:endParaRPr lang="en-US" b="1" dirty="0"/>
          </a:p>
          <a:p>
            <a:pPr marL="0" indent="0">
              <a:buNone/>
            </a:pPr>
            <a:endParaRPr lang="en-US" b="1" dirty="0"/>
          </a:p>
        </p:txBody>
      </p:sp>
      <p:sp>
        <p:nvSpPr>
          <p:cNvPr id="4" name="Text Placeholder 3">
            <a:extLst>
              <a:ext uri="{FF2B5EF4-FFF2-40B4-BE49-F238E27FC236}">
                <a16:creationId xmlns:a16="http://schemas.microsoft.com/office/drawing/2014/main" id="{37B6D9DA-C529-C90D-A781-A2C327365367}"/>
              </a:ext>
            </a:extLst>
          </p:cNvPr>
          <p:cNvSpPr>
            <a:spLocks noGrp="1"/>
          </p:cNvSpPr>
          <p:nvPr>
            <p:ph type="body" sz="quarter" idx="10"/>
          </p:nvPr>
        </p:nvSpPr>
        <p:spPr>
          <a:xfrm>
            <a:off x="299810" y="-76495"/>
            <a:ext cx="8370643" cy="800099"/>
          </a:xfrm>
        </p:spPr>
        <p:txBody>
          <a:bodyPr/>
          <a:lstStyle/>
          <a:p>
            <a:r>
              <a:rPr lang="en-US" dirty="0"/>
              <a:t>Project Output Summary</a:t>
            </a:r>
          </a:p>
        </p:txBody>
      </p:sp>
      <p:graphicFrame>
        <p:nvGraphicFramePr>
          <p:cNvPr id="13" name="Table 12">
            <a:extLst>
              <a:ext uri="{FF2B5EF4-FFF2-40B4-BE49-F238E27FC236}">
                <a16:creationId xmlns:a16="http://schemas.microsoft.com/office/drawing/2014/main" id="{C7106458-9BDA-6C32-7DF8-E2B45D0E15CA}"/>
              </a:ext>
            </a:extLst>
          </p:cNvPr>
          <p:cNvGraphicFramePr>
            <a:graphicFrameLocks noGrp="1"/>
          </p:cNvGraphicFramePr>
          <p:nvPr>
            <p:extLst>
              <p:ext uri="{D42A27DB-BD31-4B8C-83A1-F6EECF244321}">
                <p14:modId xmlns:p14="http://schemas.microsoft.com/office/powerpoint/2010/main" val="2230341916"/>
              </p:ext>
            </p:extLst>
          </p:nvPr>
        </p:nvGraphicFramePr>
        <p:xfrm>
          <a:off x="432003" y="930864"/>
          <a:ext cx="8476866" cy="3388870"/>
        </p:xfrm>
        <a:graphic>
          <a:graphicData uri="http://schemas.openxmlformats.org/drawingml/2006/table">
            <a:tbl>
              <a:tblPr firstRow="1" firstCol="1" bandRow="1">
                <a:tableStyleId>{5C22544A-7EE6-4342-B048-85BDC9FD1C3A}</a:tableStyleId>
              </a:tblPr>
              <a:tblGrid>
                <a:gridCol w="1367641">
                  <a:extLst>
                    <a:ext uri="{9D8B030D-6E8A-4147-A177-3AD203B41FA5}">
                      <a16:colId xmlns:a16="http://schemas.microsoft.com/office/drawing/2014/main" val="4098005097"/>
                    </a:ext>
                  </a:extLst>
                </a:gridCol>
                <a:gridCol w="877305">
                  <a:extLst>
                    <a:ext uri="{9D8B030D-6E8A-4147-A177-3AD203B41FA5}">
                      <a16:colId xmlns:a16="http://schemas.microsoft.com/office/drawing/2014/main" val="3778665100"/>
                    </a:ext>
                  </a:extLst>
                </a:gridCol>
                <a:gridCol w="6231920">
                  <a:extLst>
                    <a:ext uri="{9D8B030D-6E8A-4147-A177-3AD203B41FA5}">
                      <a16:colId xmlns:a16="http://schemas.microsoft.com/office/drawing/2014/main" val="2756326256"/>
                    </a:ext>
                  </a:extLst>
                </a:gridCol>
              </a:tblGrid>
              <a:tr h="238299">
                <a:tc>
                  <a:txBody>
                    <a:bodyPr/>
                    <a:lstStyle/>
                    <a:p>
                      <a:pPr marL="0" marR="0" algn="ctr">
                        <a:lnSpc>
                          <a:spcPct val="115000"/>
                        </a:lnSpc>
                        <a:spcAft>
                          <a:spcPts val="1000"/>
                        </a:spcAft>
                      </a:pPr>
                      <a:r>
                        <a:rPr lang="en-US" sz="1700" kern="1200">
                          <a:solidFill>
                            <a:srgbClr val="005F83"/>
                          </a:solidFill>
                          <a:latin typeface="Orgon Slab Light"/>
                          <a:ea typeface="+mn-ea"/>
                          <a:cs typeface="+mn-cs"/>
                        </a:rPr>
                        <a:t>Category</a:t>
                      </a:r>
                    </a:p>
                  </a:txBody>
                  <a:tcPr marL="44175" marR="44175" marT="0" marB="0"/>
                </a:tc>
                <a:tc>
                  <a:txBody>
                    <a:bodyPr/>
                    <a:lstStyle/>
                    <a:p>
                      <a:pPr marL="0" marR="0" algn="ctr">
                        <a:lnSpc>
                          <a:spcPct val="115000"/>
                        </a:lnSpc>
                        <a:spcAft>
                          <a:spcPts val="1000"/>
                        </a:spcAft>
                      </a:pPr>
                      <a:r>
                        <a:rPr lang="en-US" sz="1700" kern="1200">
                          <a:solidFill>
                            <a:srgbClr val="005F83"/>
                          </a:solidFill>
                          <a:latin typeface="Orgon Slab Light"/>
                          <a:ea typeface="+mn-ea"/>
                          <a:cs typeface="+mn-cs"/>
                        </a:rPr>
                        <a:t>Number</a:t>
                      </a:r>
                    </a:p>
                  </a:txBody>
                  <a:tcPr marL="44175" marR="44175" marT="0" marB="0"/>
                </a:tc>
                <a:tc>
                  <a:txBody>
                    <a:bodyPr/>
                    <a:lstStyle/>
                    <a:p>
                      <a:pPr marL="0" marR="0" algn="ctr">
                        <a:lnSpc>
                          <a:spcPct val="115000"/>
                        </a:lnSpc>
                        <a:spcAft>
                          <a:spcPts val="1000"/>
                        </a:spcAft>
                      </a:pPr>
                      <a:r>
                        <a:rPr lang="en-US" sz="1700" kern="1200" dirty="0">
                          <a:solidFill>
                            <a:srgbClr val="005F83"/>
                          </a:solidFill>
                          <a:latin typeface="Orgon Slab Light"/>
                          <a:ea typeface="+mn-ea"/>
                          <a:cs typeface="+mn-cs"/>
                        </a:rPr>
                        <a:t>Main Items</a:t>
                      </a:r>
                    </a:p>
                  </a:txBody>
                  <a:tcPr marL="44175" marR="44175" marT="0" marB="0"/>
                </a:tc>
                <a:extLst>
                  <a:ext uri="{0D108BD9-81ED-4DB2-BD59-A6C34878D82A}">
                    <a16:rowId xmlns:a16="http://schemas.microsoft.com/office/drawing/2014/main" val="1386975855"/>
                  </a:ext>
                </a:extLst>
              </a:tr>
              <a:tr h="610840">
                <a:tc>
                  <a:txBody>
                    <a:bodyPr/>
                    <a:lstStyle/>
                    <a:p>
                      <a:pPr marL="0" marR="0">
                        <a:lnSpc>
                          <a:spcPct val="115000"/>
                        </a:lnSpc>
                        <a:spcAft>
                          <a:spcPts val="1000"/>
                        </a:spcAft>
                      </a:pPr>
                      <a:r>
                        <a:rPr lang="en-US" sz="1500" kern="1200" dirty="0">
                          <a:solidFill>
                            <a:srgbClr val="005F83"/>
                          </a:solidFill>
                          <a:latin typeface="Orgon Slab Light"/>
                          <a:ea typeface="+mn-ea"/>
                          <a:cs typeface="+mn-cs"/>
                        </a:rPr>
                        <a:t>Software/Code Repositories</a:t>
                      </a:r>
                    </a:p>
                  </a:txBody>
                  <a:tcPr marL="44175" marR="44175" marT="0" marB="0"/>
                </a:tc>
                <a:tc>
                  <a:txBody>
                    <a:bodyPr/>
                    <a:lstStyle/>
                    <a:p>
                      <a:pPr marL="0" marR="0" algn="ctr">
                        <a:lnSpc>
                          <a:spcPct val="115000"/>
                        </a:lnSpc>
                        <a:spcAft>
                          <a:spcPts val="1000"/>
                        </a:spcAft>
                      </a:pPr>
                      <a:r>
                        <a:rPr lang="en-US" sz="1500" kern="1200" dirty="0">
                          <a:solidFill>
                            <a:srgbClr val="005F83"/>
                          </a:solidFill>
                          <a:latin typeface="Orgon Slab Light"/>
                          <a:ea typeface="+mn-ea"/>
                          <a:cs typeface="+mn-cs"/>
                        </a:rPr>
                        <a:t>5</a:t>
                      </a:r>
                    </a:p>
                  </a:txBody>
                  <a:tcPr marL="44175" marR="44175" marT="0" marB="0"/>
                </a:tc>
                <a:tc>
                  <a:txBody>
                    <a:bodyPr/>
                    <a:lstStyle/>
                    <a:p>
                      <a:pPr marL="0" marR="0">
                        <a:lnSpc>
                          <a:spcPct val="115000"/>
                        </a:lnSpc>
                        <a:spcAft>
                          <a:spcPts val="1000"/>
                        </a:spcAft>
                      </a:pPr>
                      <a:r>
                        <a:rPr lang="en-US" sz="1500" kern="1200" dirty="0">
                          <a:solidFill>
                            <a:srgbClr val="005F83"/>
                          </a:solidFill>
                          <a:latin typeface="Orgon Slab Light"/>
                          <a:ea typeface="+mn-ea"/>
                          <a:cs typeface="+mn-cs"/>
                        </a:rPr>
                        <a:t>- Adaptive Resonance Theory Algorithms </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Cluster Validity Indices</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Meta-</a:t>
                      </a:r>
                      <a:r>
                        <a:rPr lang="en-US" sz="1500" kern="1200" dirty="0" err="1">
                          <a:solidFill>
                            <a:srgbClr val="005F83"/>
                          </a:solidFill>
                          <a:latin typeface="Orgon Slab Light"/>
                          <a:ea typeface="+mn-ea"/>
                          <a:cs typeface="+mn-cs"/>
                        </a:rPr>
                        <a:t>iCVI</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Drone Route Planning with Reinforcement Learning</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Code for Published Papers</a:t>
                      </a:r>
                    </a:p>
                  </a:txBody>
                  <a:tcPr marL="44175" marR="44175" marT="0" marB="0"/>
                </a:tc>
                <a:extLst>
                  <a:ext uri="{0D108BD9-81ED-4DB2-BD59-A6C34878D82A}">
                    <a16:rowId xmlns:a16="http://schemas.microsoft.com/office/drawing/2014/main" val="1549971884"/>
                  </a:ext>
                </a:extLst>
              </a:tr>
              <a:tr h="362479">
                <a:tc>
                  <a:txBody>
                    <a:bodyPr/>
                    <a:lstStyle/>
                    <a:p>
                      <a:pPr marL="0" marR="0" algn="l" defTabSz="457200" rtl="0" eaLnBrk="1" latinLnBrk="0" hangingPunct="1">
                        <a:lnSpc>
                          <a:spcPct val="115000"/>
                        </a:lnSpc>
                        <a:spcAft>
                          <a:spcPts val="1000"/>
                        </a:spcAft>
                      </a:pPr>
                      <a:r>
                        <a:rPr lang="en-US" sz="1500" kern="1200">
                          <a:solidFill>
                            <a:srgbClr val="005F83"/>
                          </a:solidFill>
                          <a:latin typeface="Orgon Slab Light"/>
                          <a:ea typeface="+mn-ea"/>
                          <a:cs typeface="+mn-cs"/>
                        </a:rPr>
                        <a:t>Demos</a:t>
                      </a:r>
                    </a:p>
                  </a:txBody>
                  <a:tcPr marL="44175" marR="44175" marT="0" marB="0"/>
                </a:tc>
                <a:tc>
                  <a:txBody>
                    <a:bodyPr/>
                    <a:lstStyle/>
                    <a:p>
                      <a:pPr marL="0" marR="0" algn="ctr" defTabSz="457200" rtl="0" eaLnBrk="1" latinLnBrk="0" hangingPunct="1">
                        <a:lnSpc>
                          <a:spcPct val="115000"/>
                        </a:lnSpc>
                        <a:spcAft>
                          <a:spcPts val="1000"/>
                        </a:spcAft>
                      </a:pPr>
                      <a:r>
                        <a:rPr lang="en-US" sz="1500" kern="1200">
                          <a:solidFill>
                            <a:srgbClr val="005F83"/>
                          </a:solidFill>
                          <a:latin typeface="Orgon Slab Light"/>
                          <a:ea typeface="+mn-ea"/>
                          <a:cs typeface="+mn-cs"/>
                        </a:rPr>
                        <a:t>3</a:t>
                      </a:r>
                    </a:p>
                  </a:txBody>
                  <a:tcPr marL="44175" marR="44175" marT="0" marB="0"/>
                </a:tc>
                <a:tc>
                  <a:txBody>
                    <a:bodyPr/>
                    <a:lstStyle/>
                    <a:p>
                      <a:pPr marL="0" marR="0" algn="l" defTabSz="457200" rtl="0" eaLnBrk="1" latinLnBrk="0" hangingPunct="1">
                        <a:lnSpc>
                          <a:spcPct val="115000"/>
                        </a:lnSpc>
                        <a:spcAft>
                          <a:spcPts val="1000"/>
                        </a:spcAft>
                      </a:pPr>
                      <a:r>
                        <a:rPr lang="en-US" sz="1500" kern="1200" dirty="0">
                          <a:solidFill>
                            <a:srgbClr val="005F83"/>
                          </a:solidFill>
                          <a:latin typeface="Orgon Slab Light"/>
                          <a:ea typeface="+mn-ea"/>
                          <a:cs typeface="+mn-cs"/>
                        </a:rPr>
                        <a:t>- </a:t>
                      </a:r>
                      <a:r>
                        <a:rPr lang="en-US" sz="1500" b="1" kern="1200" dirty="0">
                          <a:solidFill>
                            <a:srgbClr val="FF0000"/>
                          </a:solidFill>
                          <a:latin typeface="Orgon Slab Light"/>
                          <a:ea typeface="+mn-ea"/>
                          <a:cs typeface="+mn-cs"/>
                        </a:rPr>
                        <a:t>Super-Resolutio</a:t>
                      </a:r>
                      <a:r>
                        <a:rPr lang="en-US" sz="1500" kern="1200" dirty="0">
                          <a:solidFill>
                            <a:srgbClr val="005F83"/>
                          </a:solidFill>
                          <a:latin typeface="Orgon Slab Light"/>
                          <a:ea typeface="+mn-ea"/>
                          <a:cs typeface="+mn-cs"/>
                        </a:rPr>
                        <a:t>n using Transformers</a:t>
                      </a:r>
                      <a:br>
                        <a:rPr lang="en-US" sz="1500" kern="1200" dirty="0">
                          <a:solidFill>
                            <a:srgbClr val="005F83"/>
                          </a:solidFill>
                          <a:latin typeface="Orgon Slab Light"/>
                          <a:ea typeface="+mn-ea"/>
                          <a:cs typeface="+mn-cs"/>
                        </a:rPr>
                      </a:br>
                      <a:r>
                        <a:rPr lang="en-US" sz="1500" b="1" i="0" kern="1200" dirty="0">
                          <a:solidFill>
                            <a:srgbClr val="005F83"/>
                          </a:solidFill>
                          <a:latin typeface="Orgon Slab Light"/>
                          <a:ea typeface="+mn-ea"/>
                          <a:cs typeface="+mn-cs"/>
                        </a:rPr>
                        <a:t>- </a:t>
                      </a:r>
                      <a:r>
                        <a:rPr lang="en-US" sz="1500" b="0" i="0" kern="1200" dirty="0">
                          <a:solidFill>
                            <a:srgbClr val="005F83"/>
                          </a:solidFill>
                          <a:latin typeface="Orgon Slab Light"/>
                          <a:ea typeface="+mn-ea"/>
                          <a:cs typeface="+mn-cs"/>
                        </a:rPr>
                        <a:t>Real-Time Object Recognition </a:t>
                      </a:r>
                      <a:r>
                        <a:rPr lang="en-US" sz="1500" kern="1200" dirty="0">
                          <a:solidFill>
                            <a:srgbClr val="005F83"/>
                          </a:solidFill>
                          <a:latin typeface="Orgon Slab Light"/>
                          <a:ea typeface="+mn-ea"/>
                          <a:cs typeface="+mn-cs"/>
                        </a:rPr>
                        <a:t>using </a:t>
                      </a:r>
                      <a:r>
                        <a:rPr lang="en-US" sz="1500" b="1" kern="1200" dirty="0">
                          <a:solidFill>
                            <a:srgbClr val="FF0000"/>
                          </a:solidFill>
                          <a:latin typeface="Orgon Slab Light"/>
                          <a:ea typeface="+mn-ea"/>
                          <a:cs typeface="+mn-cs"/>
                        </a:rPr>
                        <a:t>YOLO</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UAV Data Collection Path Planning using </a:t>
                      </a:r>
                      <a:r>
                        <a:rPr lang="en-US" sz="1500" b="1" kern="1200" dirty="0">
                          <a:solidFill>
                            <a:srgbClr val="005F83"/>
                          </a:solidFill>
                          <a:latin typeface="Orgon Slab Light"/>
                          <a:ea typeface="+mn-ea"/>
                          <a:cs typeface="+mn-cs"/>
                        </a:rPr>
                        <a:t>Deep RL</a:t>
                      </a:r>
                    </a:p>
                  </a:txBody>
                  <a:tcPr marL="44175" marR="44175" marT="0" marB="0"/>
                </a:tc>
                <a:extLst>
                  <a:ext uri="{0D108BD9-81ED-4DB2-BD59-A6C34878D82A}">
                    <a16:rowId xmlns:a16="http://schemas.microsoft.com/office/drawing/2014/main" val="780293719"/>
                  </a:ext>
                </a:extLst>
              </a:tr>
              <a:tr h="610840">
                <a:tc>
                  <a:txBody>
                    <a:bodyPr/>
                    <a:lstStyle/>
                    <a:p>
                      <a:pPr marL="0" marR="0" algn="l" defTabSz="457200" rtl="0" eaLnBrk="1" latinLnBrk="0" hangingPunct="1">
                        <a:lnSpc>
                          <a:spcPct val="115000"/>
                        </a:lnSpc>
                        <a:spcAft>
                          <a:spcPts val="1000"/>
                        </a:spcAft>
                      </a:pPr>
                      <a:r>
                        <a:rPr lang="en-US" sz="1500" kern="1200">
                          <a:solidFill>
                            <a:srgbClr val="005F83"/>
                          </a:solidFill>
                          <a:latin typeface="Orgon Slab Light"/>
                          <a:ea typeface="+mn-ea"/>
                          <a:cs typeface="+mn-cs"/>
                        </a:rPr>
                        <a:t>Technical Presentations</a:t>
                      </a:r>
                    </a:p>
                  </a:txBody>
                  <a:tcPr marL="44175" marR="44175" marT="0" marB="0"/>
                </a:tc>
                <a:tc>
                  <a:txBody>
                    <a:bodyPr/>
                    <a:lstStyle/>
                    <a:p>
                      <a:pPr marL="0" marR="0" algn="ctr" defTabSz="457200" rtl="0" eaLnBrk="1" latinLnBrk="0" hangingPunct="1">
                        <a:lnSpc>
                          <a:spcPct val="115000"/>
                        </a:lnSpc>
                        <a:spcAft>
                          <a:spcPts val="1000"/>
                        </a:spcAft>
                      </a:pPr>
                      <a:r>
                        <a:rPr lang="en-US" sz="1500" kern="1200" dirty="0">
                          <a:solidFill>
                            <a:srgbClr val="005F83"/>
                          </a:solidFill>
                          <a:latin typeface="Orgon Slab Light"/>
                          <a:ea typeface="+mn-ea"/>
                          <a:cs typeface="+mn-cs"/>
                        </a:rPr>
                        <a:t>4</a:t>
                      </a:r>
                    </a:p>
                  </a:txBody>
                  <a:tcPr marL="44175" marR="44175" marT="0" marB="0"/>
                </a:tc>
                <a:tc>
                  <a:txBody>
                    <a:bodyPr/>
                    <a:lstStyle/>
                    <a:p>
                      <a:pPr marL="0" marR="0" algn="l" defTabSz="457200" rtl="0" eaLnBrk="1" latinLnBrk="0" hangingPunct="1">
                        <a:lnSpc>
                          <a:spcPct val="115000"/>
                        </a:lnSpc>
                        <a:spcAft>
                          <a:spcPts val="1000"/>
                        </a:spcAft>
                      </a:pPr>
                      <a:r>
                        <a:rPr lang="en-US" sz="1500" kern="1200" dirty="0">
                          <a:solidFill>
                            <a:srgbClr val="005F83"/>
                          </a:solidFill>
                          <a:latin typeface="Orgon Slab Light"/>
                          <a:ea typeface="+mn-ea"/>
                          <a:cs typeface="+mn-cs"/>
                        </a:rPr>
                        <a:t>- Teledyne-FLIR Collaboration Presentations</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Thermal Images Super-Resolution Challenge at PBVS Workshop on CVPR 2024</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YOLO for Real-Time Object Detection</a:t>
                      </a:r>
                      <a:br>
                        <a:rPr lang="en-US" sz="1500" kern="1200" dirty="0">
                          <a:solidFill>
                            <a:srgbClr val="005F83"/>
                          </a:solidFill>
                          <a:latin typeface="Orgon Slab Light"/>
                          <a:ea typeface="+mn-ea"/>
                          <a:cs typeface="+mn-cs"/>
                        </a:rPr>
                      </a:br>
                      <a:r>
                        <a:rPr lang="en-US" sz="1500" kern="1200" dirty="0">
                          <a:solidFill>
                            <a:srgbClr val="005F83"/>
                          </a:solidFill>
                          <a:latin typeface="Orgon Slab Light"/>
                          <a:ea typeface="+mn-ea"/>
                          <a:cs typeface="+mn-cs"/>
                        </a:rPr>
                        <a:t>- Lifelong Context Recognition via Online Deep Clustering</a:t>
                      </a:r>
                    </a:p>
                  </a:txBody>
                  <a:tcPr marL="44175" marR="44175" marT="0" marB="0"/>
                </a:tc>
                <a:extLst>
                  <a:ext uri="{0D108BD9-81ED-4DB2-BD59-A6C34878D82A}">
                    <a16:rowId xmlns:a16="http://schemas.microsoft.com/office/drawing/2014/main" val="2792847895"/>
                  </a:ext>
                </a:extLst>
              </a:tr>
            </a:tbl>
          </a:graphicData>
        </a:graphic>
      </p:graphicFrame>
    </p:spTree>
    <p:extLst>
      <p:ext uri="{BB962C8B-B14F-4D97-AF65-F5344CB8AC3E}">
        <p14:creationId xmlns:p14="http://schemas.microsoft.com/office/powerpoint/2010/main" val="3899258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9D3C2-72F8-2883-9399-1756927D58E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0ED5BCE-34D2-09E4-8F55-BD0D1672EACD}"/>
              </a:ext>
            </a:extLst>
          </p:cNvPr>
          <p:cNvSpPr>
            <a:spLocks noGrp="1"/>
          </p:cNvSpPr>
          <p:nvPr>
            <p:ph type="body" sz="quarter" idx="11"/>
          </p:nvPr>
        </p:nvSpPr>
        <p:spPr>
          <a:xfrm>
            <a:off x="1050942" y="956219"/>
            <a:ext cx="7256672" cy="3011623"/>
          </a:xfrm>
        </p:spPr>
        <p:txBody>
          <a:bodyPr/>
          <a:lstStyle/>
          <a:p>
            <a:pPr marL="0" indent="0">
              <a:buNone/>
            </a:pPr>
            <a:r>
              <a:rPr lang="en-US" sz="1700" dirty="0"/>
              <a:t>1.   Adversarial Transferability and Generalization in Robust Deep Learning</a:t>
            </a:r>
          </a:p>
          <a:p>
            <a:pPr marL="0" indent="0">
              <a:buNone/>
            </a:pPr>
            <a:r>
              <a:rPr lang="en-US" sz="1700" dirty="0"/>
              <a:t>    Author: Tao Wu</a:t>
            </a:r>
          </a:p>
          <a:p>
            <a:pPr marL="0" indent="0">
              <a:buNone/>
            </a:pPr>
            <a:r>
              <a:rPr lang="en-US" sz="1700" dirty="0"/>
              <a:t>    Advisor: Dr. Donald C. Wunsch II, Co-Advisor: Dr. Tie Luo</a:t>
            </a:r>
          </a:p>
          <a:p>
            <a:pPr marL="0" indent="0">
              <a:buNone/>
            </a:pPr>
            <a:r>
              <a:rPr lang="en-US" sz="1700" dirty="0"/>
              <a:t>    Defense Date: June 11, 2024</a:t>
            </a:r>
          </a:p>
          <a:p>
            <a:pPr marL="0" indent="0">
              <a:buNone/>
            </a:pPr>
            <a:r>
              <a:rPr lang="en-US" sz="1700" dirty="0"/>
              <a:t>    </a:t>
            </a:r>
            <a:r>
              <a:rPr lang="en-US" sz="1700" u="sng" dirty="0">
                <a:hlinkClick r:id="rId2"/>
              </a:rPr>
              <a:t>https://calendar.mst.edu/event/final-doctoral-defense-for-tao-wu</a:t>
            </a:r>
            <a:endParaRPr lang="en-US" sz="1700" u="sng" dirty="0"/>
          </a:p>
          <a:p>
            <a:pPr marL="0" indent="0">
              <a:buNone/>
            </a:pPr>
            <a:endParaRPr lang="en-US" sz="1700" dirty="0"/>
          </a:p>
          <a:p>
            <a:pPr marL="0" indent="0">
              <a:buNone/>
            </a:pPr>
            <a:r>
              <a:rPr lang="en-US" sz="1700" dirty="0"/>
              <a:t>2.  Lifelong Machine Learning with Adaptive Resonance Theory</a:t>
            </a:r>
          </a:p>
          <a:p>
            <a:pPr marL="0" indent="0">
              <a:buNone/>
            </a:pPr>
            <a:r>
              <a:rPr lang="en-US" sz="1700" dirty="0"/>
              <a:t>   Author: Sasha Petrenko</a:t>
            </a:r>
          </a:p>
          <a:p>
            <a:pPr marL="0" indent="0">
              <a:buNone/>
            </a:pPr>
            <a:r>
              <a:rPr lang="en-US" sz="1700" dirty="0"/>
              <a:t>   Advisor: Dr. Donald C. Wunsch II</a:t>
            </a:r>
          </a:p>
          <a:p>
            <a:pPr marL="0" indent="0">
              <a:buNone/>
            </a:pPr>
            <a:r>
              <a:rPr lang="en-US" sz="1700" dirty="0"/>
              <a:t>   Defense Date: November 13, 2024</a:t>
            </a:r>
          </a:p>
          <a:p>
            <a:pPr marL="0" indent="0">
              <a:buNone/>
            </a:pPr>
            <a:r>
              <a:rPr lang="en-US" sz="1700" dirty="0">
                <a:hlinkClick r:id="rId3"/>
              </a:rPr>
              <a:t>  https://calendar.mst.edu/event/final-doctoral-defense-for-sasha-petrenko</a:t>
            </a:r>
            <a:endParaRPr lang="en-US" sz="1700" dirty="0"/>
          </a:p>
          <a:p>
            <a:pPr marL="0" indent="0">
              <a:buNone/>
            </a:pPr>
            <a:endParaRPr lang="en-US" sz="1700" dirty="0"/>
          </a:p>
        </p:txBody>
      </p:sp>
      <p:sp>
        <p:nvSpPr>
          <p:cNvPr id="3" name="Text Placeholder 2">
            <a:extLst>
              <a:ext uri="{FF2B5EF4-FFF2-40B4-BE49-F238E27FC236}">
                <a16:creationId xmlns:a16="http://schemas.microsoft.com/office/drawing/2014/main" id="{93277988-8B7E-B365-9391-096181C9CECA}"/>
              </a:ext>
            </a:extLst>
          </p:cNvPr>
          <p:cNvSpPr>
            <a:spLocks noGrp="1"/>
          </p:cNvSpPr>
          <p:nvPr>
            <p:ph type="body" sz="quarter" idx="10"/>
          </p:nvPr>
        </p:nvSpPr>
        <p:spPr/>
        <p:txBody>
          <a:bodyPr/>
          <a:lstStyle/>
          <a:p>
            <a:pPr marL="0" marR="0">
              <a:lnSpc>
                <a:spcPct val="115000"/>
              </a:lnSpc>
              <a:spcAft>
                <a:spcPts val="1000"/>
              </a:spcAft>
            </a:pPr>
            <a:r>
              <a:rPr lang="en-US" sz="5400" b="0" kern="1200" dirty="0">
                <a:solidFill>
                  <a:schemeClr val="bg1">
                    <a:lumMod val="20000"/>
                    <a:lumOff val="80000"/>
                  </a:schemeClr>
                </a:solidFill>
                <a:latin typeface="Orgon Slab Light"/>
                <a:ea typeface="+mn-ea"/>
                <a:cs typeface="+mn-cs"/>
              </a:rPr>
              <a:t>Doctoral Dissertations</a:t>
            </a:r>
          </a:p>
          <a:p>
            <a:r>
              <a:rPr lang="en-US" dirty="0"/>
              <a:t> </a:t>
            </a:r>
          </a:p>
        </p:txBody>
      </p:sp>
    </p:spTree>
    <p:extLst>
      <p:ext uri="{BB962C8B-B14F-4D97-AF65-F5344CB8AC3E}">
        <p14:creationId xmlns:p14="http://schemas.microsoft.com/office/powerpoint/2010/main" val="753482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29870-F432-B6F4-C2D5-82225B2BC3A6}"/>
              </a:ext>
            </a:extLst>
          </p:cNvPr>
          <p:cNvSpPr>
            <a:spLocks noGrp="1"/>
          </p:cNvSpPr>
          <p:nvPr>
            <p:ph type="body" sz="quarter" idx="11"/>
          </p:nvPr>
        </p:nvSpPr>
        <p:spPr>
          <a:xfrm>
            <a:off x="659305" y="1073944"/>
            <a:ext cx="8370642" cy="3011623"/>
          </a:xfrm>
        </p:spPr>
        <p:txBody>
          <a:bodyPr/>
          <a:lstStyle/>
          <a:p>
            <a:pPr>
              <a:buFont typeface="+mj-lt"/>
              <a:buAutoNum type="arabicPeriod"/>
            </a:pPr>
            <a:r>
              <a:rPr lang="en-US" sz="1600" dirty="0"/>
              <a:t>Leonardo Enzo Brito da Silva, </a:t>
            </a:r>
            <a:r>
              <a:rPr lang="en-US" sz="1600" dirty="0" err="1"/>
              <a:t>Nagasharath</a:t>
            </a:r>
            <a:r>
              <a:rPr lang="en-US" sz="1600" dirty="0"/>
              <a:t> </a:t>
            </a:r>
            <a:r>
              <a:rPr lang="en-US" sz="1600" dirty="0" err="1"/>
              <a:t>Rayapati</a:t>
            </a:r>
            <a:r>
              <a:rPr lang="en-US" sz="1600" dirty="0"/>
              <a:t>, and Donald C. Wunsch. Incremental Cluster Validity Index-Guided Online Learning for Performance and Robustness to Presentation Order. IEEE Transactions on Neural Networks and Learning Systems, Volume 34, Issue 10, 2023, Pages 6686-6700.</a:t>
            </a:r>
          </a:p>
          <a:p>
            <a:pPr>
              <a:buFont typeface="+mj-lt"/>
              <a:buAutoNum type="arabicPeriod"/>
            </a:pPr>
            <a:r>
              <a:rPr lang="en-US" sz="1600" dirty="0"/>
              <a:t>Raghu </a:t>
            </a:r>
            <a:r>
              <a:rPr lang="en-US" sz="1600" dirty="0" err="1"/>
              <a:t>Yelugam</a:t>
            </a:r>
            <a:r>
              <a:rPr lang="en-US" sz="1600" dirty="0"/>
              <a:t>, Leonardo Enzo Brito da Silva, and Donald C. Wunsch. Topological </a:t>
            </a:r>
            <a:r>
              <a:rPr lang="en-US" sz="1600" dirty="0" err="1"/>
              <a:t>Biclustering</a:t>
            </a:r>
            <a:r>
              <a:rPr lang="en-US" sz="1600" dirty="0"/>
              <a:t> ARTMAP for Identifying Within </a:t>
            </a:r>
            <a:r>
              <a:rPr lang="en-US" sz="1600" dirty="0" err="1"/>
              <a:t>Bicluster</a:t>
            </a:r>
            <a:r>
              <a:rPr lang="en-US" sz="1600" dirty="0"/>
              <a:t> Relationships. Neural Networks, Volume 160, 2023, Pages 34-49.</a:t>
            </a:r>
          </a:p>
          <a:p>
            <a:pPr>
              <a:buFont typeface="+mj-lt"/>
              <a:buAutoNum type="arabicPeriod"/>
            </a:pPr>
            <a:r>
              <a:rPr lang="en-US" sz="1600" dirty="0"/>
              <a:t>Niklas Melton, Sasha Petrenko, and Donald C. Wunsch. Meta-</a:t>
            </a:r>
            <a:r>
              <a:rPr lang="en-US" sz="1600" dirty="0" err="1"/>
              <a:t>iCVIs</a:t>
            </a:r>
            <a:r>
              <a:rPr lang="en-US" sz="1600" dirty="0"/>
              <a:t>: Ensemble Validity Metrics for Concise Labeling of Correct, Under-, or Over-Partitioning in Streaming Clustering. IEEE Access, Volume 12, 2023, Pages 11114-11124.</a:t>
            </a:r>
          </a:p>
          <a:p>
            <a:pPr>
              <a:buFont typeface="+mj-lt"/>
              <a:buAutoNum type="arabicPeriod"/>
            </a:pPr>
            <a:r>
              <a:rPr lang="en-US" sz="1600" dirty="0"/>
              <a:t>Sasha Petrenko, Daniel B. Hier, Mary A. Bone, Tayo Obafemi-Ajayi, Erik J. Timpson, and Donald C. Wunsch. Analyzing Biomedical Datasets with Symbolic Tree Adaptive Resonance Theory. Information, Volume 15, Issue 3, 2024, Page 125.</a:t>
            </a:r>
          </a:p>
        </p:txBody>
      </p:sp>
      <p:sp>
        <p:nvSpPr>
          <p:cNvPr id="3" name="Text Placeholder 2">
            <a:extLst>
              <a:ext uri="{FF2B5EF4-FFF2-40B4-BE49-F238E27FC236}">
                <a16:creationId xmlns:a16="http://schemas.microsoft.com/office/drawing/2014/main" id="{2FC888ED-1895-08FA-671C-7BA35ECBAAE8}"/>
              </a:ext>
            </a:extLst>
          </p:cNvPr>
          <p:cNvSpPr>
            <a:spLocks noGrp="1"/>
          </p:cNvSpPr>
          <p:nvPr>
            <p:ph type="body" sz="quarter" idx="10"/>
          </p:nvPr>
        </p:nvSpPr>
        <p:spPr/>
        <p:txBody>
          <a:bodyPr/>
          <a:lstStyle/>
          <a:p>
            <a:r>
              <a:rPr lang="en-US" sz="5000" dirty="0"/>
              <a:t>Journal Papers</a:t>
            </a:r>
          </a:p>
          <a:p>
            <a:endParaRPr lang="en-US" dirty="0"/>
          </a:p>
        </p:txBody>
      </p:sp>
    </p:spTree>
    <p:extLst>
      <p:ext uri="{BB962C8B-B14F-4D97-AF65-F5344CB8AC3E}">
        <p14:creationId xmlns:p14="http://schemas.microsoft.com/office/powerpoint/2010/main" val="4240943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7F5D7-B141-66C5-F7D5-3AD0AC91F5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2174BB5-9606-185F-E150-FF5CAF2DFEC9}"/>
              </a:ext>
            </a:extLst>
          </p:cNvPr>
          <p:cNvSpPr>
            <a:spLocks noGrp="1"/>
          </p:cNvSpPr>
          <p:nvPr>
            <p:ph type="body" sz="quarter" idx="11"/>
          </p:nvPr>
        </p:nvSpPr>
        <p:spPr>
          <a:xfrm>
            <a:off x="493957" y="978149"/>
            <a:ext cx="8370642" cy="3011623"/>
          </a:xfrm>
        </p:spPr>
        <p:txBody>
          <a:bodyPr/>
          <a:lstStyle/>
          <a:p>
            <a:pPr>
              <a:buFont typeface="+mj-lt"/>
              <a:buAutoNum type="arabicPeriod"/>
            </a:pPr>
            <a:r>
              <a:rPr lang="en-US" sz="1600" dirty="0"/>
              <a:t>Tao Wu, Tie Luo, and Donald C. Wunsch. GNP Attack: Transferable Adversarial Examples via Gradient Norm Penalty. Proceedings of the IEEE International Conference on Image Processing (ICIP), 2023, Pages 3110-3114.</a:t>
            </a:r>
          </a:p>
          <a:p>
            <a:pPr>
              <a:buFont typeface="+mj-lt"/>
              <a:buAutoNum type="arabicPeriod"/>
            </a:pPr>
            <a:r>
              <a:rPr lang="en-US" sz="1600" dirty="0"/>
              <a:t>Tao Wu, Tie Luo, and Donald C. Wunsch. CR-SAM: Curvature Regularized Sharpness-Aware Minimization. AAAI Conference on Artificial Intelligence (AAAI), 2024.</a:t>
            </a:r>
          </a:p>
          <a:p>
            <a:pPr>
              <a:buFont typeface="+mj-lt"/>
              <a:buAutoNum type="arabicPeriod"/>
            </a:pPr>
            <a:r>
              <a:rPr lang="en-US" sz="1600" dirty="0"/>
              <a:t>Tao Wu, Tie Luo, and Donald C. Wunsch. LRS: Enhancing Adversarial Transferability through Lipschitz Regularized Surrogate. AAAI Conference on Artificial Intelligence (AAAI), 2024.</a:t>
            </a:r>
          </a:p>
          <a:p>
            <a:pPr>
              <a:buFont typeface="+mj-lt"/>
              <a:buAutoNum type="arabicPeriod"/>
            </a:pPr>
            <a:r>
              <a:rPr lang="en-US" sz="1600" dirty="0"/>
              <a:t>Jian Liu, Iwan </a:t>
            </a:r>
            <a:r>
              <a:rPr lang="en-US" sz="1600" dirty="0" err="1"/>
              <a:t>Sandjaja</a:t>
            </a:r>
            <a:r>
              <a:rPr lang="en-US" sz="1600" dirty="0"/>
              <a:t>, and Donald C. Wunsch. AI Trustworthy: A Survey of Ethical, Sociological, and Technological Dimensions. 18th IEEE International Conference on Service Operations and Logistics, and Informatics (SOLI), 2024.</a:t>
            </a:r>
          </a:p>
          <a:p>
            <a:pPr>
              <a:buFont typeface="+mj-lt"/>
              <a:buAutoNum type="arabicPeriod"/>
            </a:pPr>
            <a:r>
              <a:rPr lang="en-US" sz="1600" dirty="0"/>
              <a:t>Iwan </a:t>
            </a:r>
            <a:r>
              <a:rPr lang="en-US" sz="1600" dirty="0" err="1"/>
              <a:t>Sandjaja</a:t>
            </a:r>
            <a:r>
              <a:rPr lang="en-US" sz="1600" dirty="0"/>
              <a:t>, Ahmad </a:t>
            </a:r>
            <a:r>
              <a:rPr lang="en-US" sz="1600" dirty="0" err="1"/>
              <a:t>Alsharoa</a:t>
            </a:r>
            <a:r>
              <a:rPr lang="en-US" sz="1600" dirty="0"/>
              <a:t>, Donald C. Wunsch, and Jian Liu. Survey of Hidden Markov Models (HMMs) for Sign Language Recognition (SLR). 7th IEEE International Conference on Industrial Cyber-Physical Systems (ICPS), 2024.</a:t>
            </a:r>
          </a:p>
          <a:p>
            <a:pPr>
              <a:buFont typeface="+mj-lt"/>
              <a:buAutoNum type="arabicPeriod"/>
            </a:pPr>
            <a:endParaRPr lang="en-US" sz="1500" dirty="0"/>
          </a:p>
        </p:txBody>
      </p:sp>
      <p:sp>
        <p:nvSpPr>
          <p:cNvPr id="3" name="Text Placeholder 2">
            <a:extLst>
              <a:ext uri="{FF2B5EF4-FFF2-40B4-BE49-F238E27FC236}">
                <a16:creationId xmlns:a16="http://schemas.microsoft.com/office/drawing/2014/main" id="{58F3D264-24E2-D336-F21C-C914702531F7}"/>
              </a:ext>
            </a:extLst>
          </p:cNvPr>
          <p:cNvSpPr>
            <a:spLocks noGrp="1"/>
          </p:cNvSpPr>
          <p:nvPr>
            <p:ph type="body" sz="quarter" idx="10"/>
          </p:nvPr>
        </p:nvSpPr>
        <p:spPr/>
        <p:txBody>
          <a:bodyPr/>
          <a:lstStyle/>
          <a:p>
            <a:r>
              <a:rPr lang="en-US" sz="5000" dirty="0"/>
              <a:t>Conference Papers</a:t>
            </a:r>
            <a:endParaRPr lang="en-US" dirty="0"/>
          </a:p>
        </p:txBody>
      </p:sp>
    </p:spTree>
    <p:extLst>
      <p:ext uri="{BB962C8B-B14F-4D97-AF65-F5344CB8AC3E}">
        <p14:creationId xmlns:p14="http://schemas.microsoft.com/office/powerpoint/2010/main" val="330677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27A7F6-607E-2308-FC4D-3366C4969A85}"/>
              </a:ext>
            </a:extLst>
          </p:cNvPr>
          <p:cNvSpPr>
            <a:spLocks noGrp="1"/>
          </p:cNvSpPr>
          <p:nvPr>
            <p:ph type="body" sz="quarter" idx="11"/>
          </p:nvPr>
        </p:nvSpPr>
        <p:spPr/>
        <p:txBody>
          <a:bodyPr/>
          <a:lstStyle/>
          <a:p>
            <a:r>
              <a:rPr lang="en-US" b="1" dirty="0"/>
              <a:t>3.2.1</a:t>
            </a:r>
            <a:r>
              <a:rPr lang="en-US" dirty="0"/>
              <a:t> Unification of offline-learned feature extractors with ART-based, online-capable L2M(Lifelong Machine Learning) system.</a:t>
            </a:r>
          </a:p>
          <a:p>
            <a:r>
              <a:rPr lang="en-US" b="1" dirty="0"/>
              <a:t>3.2.2 </a:t>
            </a:r>
            <a:r>
              <a:rPr lang="en-US" dirty="0"/>
              <a:t>Edge-capable design of L2M system for passive IR analysis.</a:t>
            </a:r>
          </a:p>
          <a:p>
            <a:r>
              <a:rPr lang="en-US" b="1" dirty="0"/>
              <a:t>3.2.3 </a:t>
            </a:r>
            <a:r>
              <a:rPr lang="en-US" dirty="0">
                <a:solidFill>
                  <a:srgbClr val="FF0000"/>
                </a:solidFill>
              </a:rPr>
              <a:t>Collaboratio</a:t>
            </a:r>
            <a:r>
              <a:rPr lang="en-US" dirty="0"/>
              <a:t>n and dissemination of results with ARL, the NVESD, the CISD, and Teledyne/FLIR.</a:t>
            </a:r>
          </a:p>
          <a:p>
            <a:endParaRPr lang="en-US" dirty="0"/>
          </a:p>
        </p:txBody>
      </p:sp>
      <p:sp>
        <p:nvSpPr>
          <p:cNvPr id="3" name="Text Placeholder 2">
            <a:extLst>
              <a:ext uri="{FF2B5EF4-FFF2-40B4-BE49-F238E27FC236}">
                <a16:creationId xmlns:a16="http://schemas.microsoft.com/office/drawing/2014/main" id="{6F01976B-CDAB-E98C-F148-3AD267335A0A}"/>
              </a:ext>
            </a:extLst>
          </p:cNvPr>
          <p:cNvSpPr>
            <a:spLocks noGrp="1"/>
          </p:cNvSpPr>
          <p:nvPr>
            <p:ph type="body" sz="quarter" idx="10"/>
          </p:nvPr>
        </p:nvSpPr>
        <p:spPr/>
        <p:txBody>
          <a:bodyPr/>
          <a:lstStyle/>
          <a:p>
            <a:r>
              <a:rPr lang="en-US" dirty="0"/>
              <a:t>Milestones/Objectives</a:t>
            </a:r>
          </a:p>
        </p:txBody>
      </p:sp>
    </p:spTree>
    <p:extLst>
      <p:ext uri="{BB962C8B-B14F-4D97-AF65-F5344CB8AC3E}">
        <p14:creationId xmlns:p14="http://schemas.microsoft.com/office/powerpoint/2010/main" val="4057489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DA2A8-C31A-A261-2DF5-9E6A5FFCF4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F13F0A-530C-C161-44DC-D6452D3EBD2B}"/>
              </a:ext>
            </a:extLst>
          </p:cNvPr>
          <p:cNvSpPr>
            <a:spLocks noGrp="1"/>
          </p:cNvSpPr>
          <p:nvPr>
            <p:ph type="body" sz="quarter" idx="11"/>
          </p:nvPr>
        </p:nvSpPr>
        <p:spPr>
          <a:xfrm>
            <a:off x="659305" y="1073944"/>
            <a:ext cx="8370642" cy="3011623"/>
          </a:xfrm>
        </p:spPr>
        <p:txBody>
          <a:bodyPr/>
          <a:lstStyle/>
          <a:p>
            <a:pPr>
              <a:buFont typeface="+mj-lt"/>
              <a:buAutoNum type="arabicPeriod"/>
            </a:pPr>
            <a:r>
              <a:rPr lang="en-US" sz="1600" dirty="0"/>
              <a:t>Sasha Petrenko, Andrew </a:t>
            </a:r>
            <a:r>
              <a:rPr lang="en-US" sz="1600" dirty="0" err="1"/>
              <a:t>Brna</a:t>
            </a:r>
            <a:r>
              <a:rPr lang="en-US" sz="1600" dirty="0"/>
              <a:t>, Mario Aguilar-Simon, and Donald C. Wunsch. Lifelong Context Recognition via Online Deep Feature Clustering. Submitted to Neural Networks; Preprint available at IEEE </a:t>
            </a:r>
            <a:r>
              <a:rPr lang="en-US" sz="1600" dirty="0" err="1"/>
              <a:t>TechRxiv</a:t>
            </a:r>
            <a:r>
              <a:rPr lang="en-US" sz="1600" dirty="0"/>
              <a:t>. </a:t>
            </a:r>
          </a:p>
          <a:p>
            <a:pPr>
              <a:buFont typeface="+mj-lt"/>
              <a:buAutoNum type="arabicPeriod"/>
            </a:pPr>
            <a:endParaRPr lang="en-US" sz="1600" dirty="0"/>
          </a:p>
          <a:p>
            <a:pPr>
              <a:buFont typeface="+mj-lt"/>
              <a:buAutoNum type="arabicPeriod"/>
            </a:pPr>
            <a:r>
              <a:rPr lang="en-US" sz="1600" dirty="0" err="1"/>
              <a:t>Jiali</a:t>
            </a:r>
            <a:r>
              <a:rPr lang="en-US" sz="1600" dirty="0"/>
              <a:t> Zhang, Yuwei Long, Donald C. Wunsch II, and Jian Liu. Optimizing Drone Routes with Deep Reinforcement Learning: A Stochastic Approach.</a:t>
            </a:r>
          </a:p>
          <a:p>
            <a:pPr>
              <a:buFont typeface="+mj-lt"/>
              <a:buAutoNum type="arabicPeriod"/>
            </a:pPr>
            <a:endParaRPr lang="en-US" sz="1600" dirty="0"/>
          </a:p>
          <a:p>
            <a:pPr>
              <a:buFont typeface="+mj-lt"/>
              <a:buAutoNum type="arabicPeriod"/>
            </a:pPr>
            <a:r>
              <a:rPr lang="en-US" sz="1600" dirty="0"/>
              <a:t>Tao Wu, Tie Luo, and Donald C. Wunsch. Feature Map Rearrangement: A Zero-Flop Method for Enhancing Adversarial Transferability Efficiently. Submitted to International Joint Conference on Artificial Intelligence (IJCAI), under review, 2024.</a:t>
            </a:r>
          </a:p>
          <a:p>
            <a:pPr>
              <a:buFont typeface="+mj-lt"/>
              <a:buAutoNum type="arabicPeriod"/>
            </a:pPr>
            <a:endParaRPr lang="en-US" sz="1500" dirty="0"/>
          </a:p>
          <a:p>
            <a:pPr>
              <a:buFont typeface="+mj-lt"/>
              <a:buAutoNum type="arabicPeriod"/>
            </a:pPr>
            <a:endParaRPr lang="en-US" sz="1500" dirty="0"/>
          </a:p>
        </p:txBody>
      </p:sp>
      <p:sp>
        <p:nvSpPr>
          <p:cNvPr id="3" name="Text Placeholder 2">
            <a:extLst>
              <a:ext uri="{FF2B5EF4-FFF2-40B4-BE49-F238E27FC236}">
                <a16:creationId xmlns:a16="http://schemas.microsoft.com/office/drawing/2014/main" id="{B2F0549F-14B6-F8C0-0654-5E731CEABD21}"/>
              </a:ext>
            </a:extLst>
          </p:cNvPr>
          <p:cNvSpPr>
            <a:spLocks noGrp="1"/>
          </p:cNvSpPr>
          <p:nvPr>
            <p:ph type="body" sz="quarter" idx="10"/>
          </p:nvPr>
        </p:nvSpPr>
        <p:spPr/>
        <p:txBody>
          <a:bodyPr/>
          <a:lstStyle/>
          <a:p>
            <a:r>
              <a:rPr lang="en-US" sz="5000" dirty="0"/>
              <a:t>Under Review</a:t>
            </a:r>
            <a:endParaRPr lang="en-US" dirty="0"/>
          </a:p>
        </p:txBody>
      </p:sp>
    </p:spTree>
    <p:extLst>
      <p:ext uri="{BB962C8B-B14F-4D97-AF65-F5344CB8AC3E}">
        <p14:creationId xmlns:p14="http://schemas.microsoft.com/office/powerpoint/2010/main" val="4134879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1C92-07B9-E401-E92E-3BBFC1FAABD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A929456-8BA4-F87E-8D1A-9CE198A65621}"/>
              </a:ext>
            </a:extLst>
          </p:cNvPr>
          <p:cNvSpPr>
            <a:spLocks noGrp="1"/>
          </p:cNvSpPr>
          <p:nvPr>
            <p:ph type="body" sz="quarter" idx="10"/>
          </p:nvPr>
        </p:nvSpPr>
        <p:spPr/>
        <p:txBody>
          <a:bodyPr/>
          <a:lstStyle/>
          <a:p>
            <a:r>
              <a:rPr lang="en-US" sz="5000" dirty="0"/>
              <a:t>Software/Code Repositories</a:t>
            </a:r>
          </a:p>
          <a:p>
            <a:endParaRPr lang="en-US" dirty="0"/>
          </a:p>
        </p:txBody>
      </p:sp>
      <p:sp>
        <p:nvSpPr>
          <p:cNvPr id="6" name="Rectangle 2">
            <a:extLst>
              <a:ext uri="{FF2B5EF4-FFF2-40B4-BE49-F238E27FC236}">
                <a16:creationId xmlns:a16="http://schemas.microsoft.com/office/drawing/2014/main" id="{F008A222-84FA-8066-FD4C-57B4088FEB9A}"/>
              </a:ext>
            </a:extLst>
          </p:cNvPr>
          <p:cNvSpPr>
            <a:spLocks noGrp="1" noChangeArrowheads="1"/>
          </p:cNvSpPr>
          <p:nvPr>
            <p:ph type="body" sz="quarter" idx="11"/>
          </p:nvPr>
        </p:nvSpPr>
        <p:spPr bwMode="auto">
          <a:xfrm>
            <a:off x="659305" y="733096"/>
            <a:ext cx="715009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rPr>
              <a:t>Adaptive Resonance Theory Algorithms</a:t>
            </a: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Julia: </a:t>
            </a:r>
            <a:r>
              <a:rPr kumimoji="0" lang="en-US" altLang="en-US" sz="1800" i="0" u="none" strike="noStrike" cap="none" normalizeH="0" baseline="0" dirty="0">
                <a:ln>
                  <a:noFill/>
                </a:ln>
                <a:solidFill>
                  <a:srgbClr val="509E2F"/>
                </a:solidFill>
                <a:effectLst/>
                <a:hlinkClick r:id="rId2">
                  <a:extLst>
                    <a:ext uri="{A12FA001-AC4F-418D-AE19-62706E023703}">
                      <ahyp:hlinkClr xmlns:ahyp="http://schemas.microsoft.com/office/drawing/2018/hyperlinkcolor" val="tx"/>
                    </a:ext>
                  </a:extLst>
                </a:hlinkClick>
              </a:rPr>
              <a:t>https://github.com/AP6YC/AdaptiveResonance.jl</a:t>
            </a:r>
            <a:endParaRPr kumimoji="0" lang="en-US" altLang="en-US" sz="1800" i="0" u="none" strike="noStrike" cap="none" normalizeH="0" baseline="0" dirty="0">
              <a:ln>
                <a:noFill/>
              </a:ln>
              <a:solidFill>
                <a:srgbClr val="509E2F"/>
              </a:solidFill>
              <a:effectLst/>
            </a:endParaRP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Python: </a:t>
            </a:r>
            <a:r>
              <a:rPr kumimoji="0" lang="en-US" altLang="en-US" sz="1800" i="0" u="none" strike="noStrike" cap="none" normalizeH="0" baseline="0" dirty="0">
                <a:ln>
                  <a:noFill/>
                </a:ln>
                <a:solidFill>
                  <a:srgbClr val="509E2F"/>
                </a:solidFill>
                <a:effectLst/>
                <a:hlinkClick r:id="rId3">
                  <a:extLst>
                    <a:ext uri="{A12FA001-AC4F-418D-AE19-62706E023703}">
                      <ahyp:hlinkClr xmlns:ahyp="http://schemas.microsoft.com/office/drawing/2018/hyperlinkcolor" val="tx"/>
                    </a:ext>
                  </a:extLst>
                </a:hlinkClick>
              </a:rPr>
              <a:t>https://github.com/NiklasMelton/AdaptiveResonanceLib</a:t>
            </a:r>
            <a:endParaRPr kumimoji="0" lang="en-US" altLang="en-US" sz="1800" i="0" u="none" strike="noStrike" cap="none" normalizeH="0" baseline="0" dirty="0">
              <a:ln>
                <a:noFill/>
              </a:ln>
              <a:solidFill>
                <a:srgbClr val="509E2F"/>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rPr>
              <a:t>Cluster Validity Indices</a:t>
            </a: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Julia: </a:t>
            </a:r>
            <a:r>
              <a:rPr kumimoji="0" lang="en-US" altLang="en-US" sz="1800" i="0" u="none" strike="noStrike" cap="none" normalizeH="0" baseline="0" dirty="0">
                <a:ln>
                  <a:noFill/>
                </a:ln>
                <a:solidFill>
                  <a:srgbClr val="509E2F"/>
                </a:solidFill>
                <a:effectLst/>
                <a:hlinkClick r:id="rId4">
                  <a:extLst>
                    <a:ext uri="{A12FA001-AC4F-418D-AE19-62706E023703}">
                      <ahyp:hlinkClr xmlns:ahyp="http://schemas.microsoft.com/office/drawing/2018/hyperlinkcolor" val="tx"/>
                    </a:ext>
                  </a:extLst>
                </a:hlinkClick>
              </a:rPr>
              <a:t>https://github.com/AP6YC/ClusterValidityIndices.jl</a:t>
            </a:r>
            <a:endParaRPr kumimoji="0" lang="en-US" altLang="en-US" sz="1800" i="0" u="none" strike="noStrike" cap="none" normalizeH="0" baseline="0" dirty="0">
              <a:ln>
                <a:noFill/>
              </a:ln>
              <a:solidFill>
                <a:srgbClr val="509E2F"/>
              </a:solidFill>
              <a:effectLst/>
            </a:endParaRP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Python: </a:t>
            </a:r>
            <a:r>
              <a:rPr kumimoji="0" lang="en-US" altLang="en-US" sz="1800" i="0" u="none" strike="noStrike" cap="none" normalizeH="0" baseline="0" dirty="0">
                <a:ln>
                  <a:noFill/>
                </a:ln>
                <a:solidFill>
                  <a:srgbClr val="509E2F"/>
                </a:solidFill>
                <a:effectLst/>
                <a:hlinkClick r:id="rId5">
                  <a:extLst>
                    <a:ext uri="{A12FA001-AC4F-418D-AE19-62706E023703}">
                      <ahyp:hlinkClr xmlns:ahyp="http://schemas.microsoft.com/office/drawing/2018/hyperlinkcolor" val="tx"/>
                    </a:ext>
                  </a:extLst>
                </a:hlinkClick>
              </a:rPr>
              <a:t>https://github.com/AP6YC/cvi</a:t>
            </a:r>
            <a:endParaRPr kumimoji="0" lang="en-US" altLang="en-US" sz="1800" i="0" u="none" strike="noStrike" cap="none" normalizeH="0" baseline="0" dirty="0">
              <a:ln>
                <a:noFill/>
              </a:ln>
              <a:solidFill>
                <a:srgbClr val="509E2F"/>
              </a:solidFill>
              <a:effectLst/>
            </a:endParaRPr>
          </a:p>
          <a:p>
            <a:pPr marL="740664" indent="0" defTabSz="914400" eaLnBrk="0" fontAlgn="base" hangingPunct="0">
              <a:spcBef>
                <a:spcPct val="0"/>
              </a:spcBef>
              <a:spcAft>
                <a:spcPct val="0"/>
              </a:spcAft>
              <a:buFontTx/>
              <a:buChar char="•"/>
            </a:pPr>
            <a:r>
              <a:rPr lang="en-US" altLang="en-US" sz="1800" dirty="0">
                <a:solidFill>
                  <a:srgbClr val="509E2F"/>
                </a:solidFill>
              </a:rPr>
              <a:t>JOSS Paper: </a:t>
            </a:r>
            <a:r>
              <a:rPr lang="en-US" altLang="en-US" sz="1800" dirty="0">
                <a:solidFill>
                  <a:srgbClr val="509E2F"/>
                </a:solidFill>
                <a:hlinkClick r:id="rId6">
                  <a:extLst>
                    <a:ext uri="{A12FA001-AC4F-418D-AE19-62706E023703}">
                      <ahyp:hlinkClr xmlns:ahyp="http://schemas.microsoft.com/office/drawing/2018/hyperlinkcolor" val="tx"/>
                    </a:ext>
                  </a:extLst>
                </a:hlinkClick>
              </a:rPr>
              <a:t>https://joss.theoj.org/papers/10.21105/joss.03527</a:t>
            </a:r>
            <a:endParaRPr lang="en-US" altLang="en-US" sz="1800" dirty="0">
              <a:solidFill>
                <a:srgbClr val="509E2F"/>
              </a:solidFill>
            </a:endParaRPr>
          </a:p>
          <a:p>
            <a:pPr marL="0" indent="0" defTabSz="914400" eaLnBrk="0" fontAlgn="base" hangingPunct="0">
              <a:spcBef>
                <a:spcPct val="0"/>
              </a:spcBef>
              <a:spcAft>
                <a:spcPct val="0"/>
              </a:spcAft>
              <a:buFontTx/>
              <a:buChar char="•"/>
            </a:pPr>
            <a:r>
              <a:rPr lang="en-US" altLang="en-US" sz="1800" b="1" dirty="0"/>
              <a:t>Meta-</a:t>
            </a:r>
            <a:r>
              <a:rPr lang="en-US" altLang="en-US" sz="1800" b="1" dirty="0" err="1"/>
              <a:t>iCVI</a:t>
            </a:r>
            <a:endParaRPr lang="en-US" altLang="en-US" sz="1800" b="1" dirty="0"/>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Julia: </a:t>
            </a:r>
            <a:r>
              <a:rPr kumimoji="0" lang="en-US" altLang="en-US" sz="1800" i="0" u="none" strike="noStrike" cap="none" normalizeH="0" baseline="0" dirty="0">
                <a:ln>
                  <a:noFill/>
                </a:ln>
                <a:solidFill>
                  <a:srgbClr val="509E2F"/>
                </a:solidFill>
                <a:effectLst/>
                <a:hlinkClick r:id="rId7">
                  <a:extLst>
                    <a:ext uri="{A12FA001-AC4F-418D-AE19-62706E023703}">
                      <ahyp:hlinkClr xmlns:ahyp="http://schemas.microsoft.com/office/drawing/2018/hyperlinkcolor" val="tx"/>
                    </a:ext>
                  </a:extLst>
                </a:hlinkClick>
              </a:rPr>
              <a:t>https://github.com/AP6YC/MetaICVI.jl</a:t>
            </a:r>
            <a:endParaRPr kumimoji="0" lang="en-US" altLang="en-US" sz="1800" i="0" u="none" strike="noStrike" cap="none" normalizeH="0" baseline="0" dirty="0">
              <a:ln>
                <a:noFill/>
              </a:ln>
              <a:solidFill>
                <a:srgbClr val="509E2F"/>
              </a:solidFill>
              <a:effectLst/>
            </a:endParaRP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Python: </a:t>
            </a:r>
            <a:r>
              <a:rPr kumimoji="0" lang="en-US" altLang="en-US" sz="1800" i="0" u="none" strike="noStrike" cap="none" normalizeH="0" baseline="0" dirty="0">
                <a:ln>
                  <a:noFill/>
                </a:ln>
                <a:solidFill>
                  <a:srgbClr val="509E2F"/>
                </a:solidFill>
                <a:effectLst/>
                <a:hlinkClick r:id="rId8">
                  <a:extLst>
                    <a:ext uri="{A12FA001-AC4F-418D-AE19-62706E023703}">
                      <ahyp:hlinkClr xmlns:ahyp="http://schemas.microsoft.com/office/drawing/2018/hyperlinkcolor" val="tx"/>
                    </a:ext>
                  </a:extLst>
                </a:hlinkClick>
              </a:rPr>
              <a:t>https://github.com/AP6YC/metaicvi</a:t>
            </a:r>
            <a:endParaRPr kumimoji="0" lang="en-US" altLang="en-US" sz="1800" i="0" u="none" strike="noStrike" cap="none" normalizeH="0" baseline="0" dirty="0">
              <a:ln>
                <a:noFill/>
              </a:ln>
              <a:solidFill>
                <a:srgbClr val="509E2F"/>
              </a:solidFill>
              <a:effectLst/>
            </a:endParaRPr>
          </a:p>
          <a:p>
            <a:pPr marL="0" marR="0" lvl="0" indent="0" defTabSz="914400" eaLnBrk="0" fontAlgn="base" hangingPunct="0">
              <a:lnSpc>
                <a:spcPct val="100000"/>
              </a:lnSpc>
              <a:spcBef>
                <a:spcPct val="0"/>
              </a:spcBef>
              <a:spcAft>
                <a:spcPct val="0"/>
              </a:spcAft>
              <a:buClrTx/>
              <a:buSzTx/>
              <a:buFontTx/>
              <a:buChar char="•"/>
              <a:tabLst/>
            </a:pPr>
            <a:r>
              <a:rPr lang="en-US" altLang="en-US" sz="1800" b="1" dirty="0"/>
              <a:t>Drone Route Planning with Reinforcement Learning</a:t>
            </a:r>
          </a:p>
          <a:p>
            <a:pPr marL="740664"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rgbClr val="509E2F"/>
                </a:solidFill>
                <a:effectLst/>
              </a:rPr>
              <a:t>Repository: </a:t>
            </a:r>
            <a:r>
              <a:rPr kumimoji="0" lang="en-US" altLang="en-US" sz="1800" i="0" u="none" strike="noStrike" cap="none" normalizeH="0" baseline="0" dirty="0">
                <a:ln>
                  <a:noFill/>
                </a:ln>
                <a:solidFill>
                  <a:srgbClr val="509E2F"/>
                </a:solidFill>
                <a:effectLst/>
                <a:hlinkClick r:id="rId9">
                  <a:extLst>
                    <a:ext uri="{A12FA001-AC4F-418D-AE19-62706E023703}">
                      <ahyp:hlinkClr xmlns:ahyp="http://schemas.microsoft.com/office/drawing/2018/hyperlinkcolor" val="tx"/>
                    </a:ext>
                  </a:extLst>
                </a:hlinkClick>
              </a:rPr>
              <a:t>https://github.com/JialiZhang1016/Drone</a:t>
            </a:r>
            <a:endParaRPr kumimoji="0" lang="en-US" altLang="en-US" sz="1800" i="0" u="none" strike="noStrike" cap="none" normalizeH="0" baseline="0" dirty="0">
              <a:ln>
                <a:noFill/>
              </a:ln>
              <a:solidFill>
                <a:srgbClr val="509E2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0673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0D4A-50F5-4853-9970-6B3634F88CDA}"/>
              </a:ext>
            </a:extLst>
          </p:cNvPr>
          <p:cNvSpPr>
            <a:spLocks noGrp="1"/>
          </p:cNvSpPr>
          <p:nvPr>
            <p:ph type="title"/>
          </p:nvPr>
        </p:nvSpPr>
        <p:spPr/>
        <p:txBody>
          <a:bodyPr/>
          <a:lstStyle/>
          <a:p>
            <a:r>
              <a:rPr lang="en-US" sz="4000" dirty="0"/>
              <a:t>Business Status Report</a:t>
            </a:r>
          </a:p>
        </p:txBody>
      </p:sp>
      <p:pic>
        <p:nvPicPr>
          <p:cNvPr id="9" name="Graphic 8" descr="Graph paper with calculator, ruler, highlighter, and pencils">
            <a:extLst>
              <a:ext uri="{FF2B5EF4-FFF2-40B4-BE49-F238E27FC236}">
                <a16:creationId xmlns:a16="http://schemas.microsoft.com/office/drawing/2014/main" id="{33FD47DD-93D2-7F96-FCAB-FAE8999A8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0" y="355600"/>
            <a:ext cx="5143500" cy="5143500"/>
          </a:xfrm>
          <a:prstGeom prst="rect">
            <a:avLst/>
          </a:prstGeom>
        </p:spPr>
      </p:pic>
    </p:spTree>
    <p:extLst>
      <p:ext uri="{BB962C8B-B14F-4D97-AF65-F5344CB8AC3E}">
        <p14:creationId xmlns:p14="http://schemas.microsoft.com/office/powerpoint/2010/main" val="237411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FA3B88-7879-0C31-FFB3-B2235B45A233}"/>
              </a:ext>
            </a:extLst>
          </p:cNvPr>
          <p:cNvSpPr>
            <a:spLocks noGrp="1"/>
          </p:cNvSpPr>
          <p:nvPr>
            <p:ph type="body" sz="quarter" idx="10"/>
          </p:nvPr>
        </p:nvSpPr>
        <p:spPr/>
        <p:txBody>
          <a:bodyPr/>
          <a:lstStyle/>
          <a:p>
            <a:r>
              <a:rPr lang="en-US" dirty="0"/>
              <a:t>Business Status Report</a:t>
            </a:r>
          </a:p>
        </p:txBody>
      </p:sp>
      <p:sp>
        <p:nvSpPr>
          <p:cNvPr id="8" name="TextBox 7">
            <a:extLst>
              <a:ext uri="{FF2B5EF4-FFF2-40B4-BE49-F238E27FC236}">
                <a16:creationId xmlns:a16="http://schemas.microsoft.com/office/drawing/2014/main" id="{BBC5C970-F3CA-57C4-BE6F-B146DDC61694}"/>
              </a:ext>
            </a:extLst>
          </p:cNvPr>
          <p:cNvSpPr txBox="1"/>
          <p:nvPr/>
        </p:nvSpPr>
        <p:spPr>
          <a:xfrm>
            <a:off x="259276" y="800818"/>
            <a:ext cx="8174305" cy="369332"/>
          </a:xfrm>
          <a:prstGeom prst="rect">
            <a:avLst/>
          </a:prstGeom>
          <a:noFill/>
        </p:spPr>
        <p:txBody>
          <a:bodyPr wrap="square">
            <a:spAutoFit/>
          </a:bodyPr>
          <a:lstStyle/>
          <a:p>
            <a:r>
              <a:rPr lang="en-US" dirty="0">
                <a:solidFill>
                  <a:srgbClr val="005F83"/>
                </a:solidFill>
                <a:latin typeface="Orgon Slab Light"/>
              </a:rPr>
              <a:t>Income Statement (Project Duration: 09/01/22-11/13/24</a:t>
            </a:r>
            <a:r>
              <a:rPr lang="en-US" dirty="0"/>
              <a:t>)</a:t>
            </a:r>
          </a:p>
        </p:txBody>
      </p:sp>
      <p:sp>
        <p:nvSpPr>
          <p:cNvPr id="9" name="TextBox 8">
            <a:extLst>
              <a:ext uri="{FF2B5EF4-FFF2-40B4-BE49-F238E27FC236}">
                <a16:creationId xmlns:a16="http://schemas.microsoft.com/office/drawing/2014/main" id="{05D9D946-AE0A-50E3-9B0D-CEBFB85D8F45}"/>
              </a:ext>
            </a:extLst>
          </p:cNvPr>
          <p:cNvSpPr txBox="1"/>
          <p:nvPr/>
        </p:nvSpPr>
        <p:spPr>
          <a:xfrm>
            <a:off x="1543594" y="1160938"/>
            <a:ext cx="5553892" cy="3554819"/>
          </a:xfrm>
          <a:prstGeom prst="rect">
            <a:avLst/>
          </a:prstGeom>
          <a:noFill/>
        </p:spPr>
        <p:txBody>
          <a:bodyPr wrap="square">
            <a:spAutoFit/>
          </a:bodyPr>
          <a:lstStyle/>
          <a:p>
            <a:pPr>
              <a:spcAft>
                <a:spcPts val="600"/>
              </a:spcAft>
            </a:pPr>
            <a:r>
              <a:rPr lang="en-US" b="1" dirty="0">
                <a:solidFill>
                  <a:srgbClr val="005F83"/>
                </a:solidFill>
              </a:rPr>
              <a:t>Total Expenses</a:t>
            </a:r>
            <a:r>
              <a:rPr lang="en-US" dirty="0">
                <a:solidFill>
                  <a:srgbClr val="005F83"/>
                </a:solidFill>
              </a:rPr>
              <a:t>: $483,459.80</a:t>
            </a:r>
          </a:p>
          <a:p>
            <a:pPr>
              <a:spcAft>
                <a:spcPts val="600"/>
              </a:spcAft>
            </a:pPr>
            <a:r>
              <a:rPr lang="en-US" dirty="0">
                <a:solidFill>
                  <a:srgbClr val="005F83"/>
                </a:solidFill>
              </a:rPr>
              <a:t>(Includes direct and indirect costs)</a:t>
            </a:r>
          </a:p>
          <a:p>
            <a:pPr>
              <a:spcAft>
                <a:spcPts val="600"/>
              </a:spcAft>
            </a:pPr>
            <a:r>
              <a:rPr lang="en-US" b="1" dirty="0">
                <a:solidFill>
                  <a:srgbClr val="005F83"/>
                </a:solidFill>
              </a:rPr>
              <a:t>Total Direct Costs</a:t>
            </a:r>
            <a:r>
              <a:rPr lang="en-US" dirty="0">
                <a:solidFill>
                  <a:srgbClr val="005F83"/>
                </a:solidFill>
              </a:rPr>
              <a:t>: $330,688.01</a:t>
            </a:r>
          </a:p>
          <a:p>
            <a:pPr marL="740664" indent="-285750">
              <a:spcAft>
                <a:spcPts val="600"/>
              </a:spcAft>
              <a:buFont typeface="Arial" panose="020B0604020202020204" pitchFamily="34" charset="0"/>
              <a:buChar char="•"/>
            </a:pPr>
            <a:r>
              <a:rPr lang="en-US" dirty="0">
                <a:solidFill>
                  <a:srgbClr val="005F83"/>
                </a:solidFill>
              </a:rPr>
              <a:t>Salaries &amp; Wages: $192,885.95</a:t>
            </a:r>
          </a:p>
          <a:p>
            <a:pPr marL="740664" indent="-285750">
              <a:spcAft>
                <a:spcPts val="600"/>
              </a:spcAft>
              <a:buFont typeface="Arial" panose="020B0604020202020204" pitchFamily="34" charset="0"/>
              <a:buChar char="•"/>
            </a:pPr>
            <a:r>
              <a:rPr lang="en-US" dirty="0">
                <a:solidFill>
                  <a:srgbClr val="005F83"/>
                </a:solidFill>
              </a:rPr>
              <a:t>Staff Benefits: $41,468.37</a:t>
            </a:r>
          </a:p>
          <a:p>
            <a:pPr marL="740664" indent="-285750">
              <a:spcAft>
                <a:spcPts val="600"/>
              </a:spcAft>
              <a:buFont typeface="Arial" panose="020B0604020202020204" pitchFamily="34" charset="0"/>
              <a:buChar char="•"/>
            </a:pPr>
            <a:r>
              <a:rPr lang="en-US" dirty="0">
                <a:solidFill>
                  <a:srgbClr val="005F83"/>
                </a:solidFill>
              </a:rPr>
              <a:t>Department Operating Expenses: $11,038.27</a:t>
            </a:r>
          </a:p>
          <a:p>
            <a:pPr marL="740664" indent="-285750">
              <a:spcAft>
                <a:spcPts val="600"/>
              </a:spcAft>
              <a:buFont typeface="Arial" panose="020B0604020202020204" pitchFamily="34" charset="0"/>
              <a:buChar char="•"/>
            </a:pPr>
            <a:r>
              <a:rPr lang="en-US" dirty="0">
                <a:solidFill>
                  <a:srgbClr val="005F83"/>
                </a:solidFill>
              </a:rPr>
              <a:t>Student Aid: $38,247.52</a:t>
            </a:r>
          </a:p>
          <a:p>
            <a:pPr marL="740664" indent="-285750">
              <a:spcAft>
                <a:spcPts val="600"/>
              </a:spcAft>
              <a:buFont typeface="Arial" panose="020B0604020202020204" pitchFamily="34" charset="0"/>
              <a:buChar char="•"/>
            </a:pPr>
            <a:r>
              <a:rPr lang="en-US" dirty="0">
                <a:solidFill>
                  <a:srgbClr val="005F83"/>
                </a:solidFill>
              </a:rPr>
              <a:t>Subcontracts: $25,000.00</a:t>
            </a:r>
          </a:p>
          <a:p>
            <a:pPr marL="740664" indent="-285750">
              <a:spcAft>
                <a:spcPts val="600"/>
              </a:spcAft>
              <a:buFont typeface="Arial" panose="020B0604020202020204" pitchFamily="34" charset="0"/>
              <a:buChar char="•"/>
            </a:pPr>
            <a:r>
              <a:rPr lang="en-US" dirty="0">
                <a:solidFill>
                  <a:srgbClr val="005F83"/>
                </a:solidFill>
              </a:rPr>
              <a:t>Subcontracts &gt; $25,000: $22,047.90</a:t>
            </a:r>
          </a:p>
          <a:p>
            <a:pPr>
              <a:spcAft>
                <a:spcPts val="600"/>
              </a:spcAft>
            </a:pPr>
            <a:r>
              <a:rPr lang="en-US" b="1" dirty="0">
                <a:solidFill>
                  <a:srgbClr val="005F83"/>
                </a:solidFill>
              </a:rPr>
              <a:t>Total Indirect Costs</a:t>
            </a:r>
            <a:r>
              <a:rPr lang="en-US" dirty="0">
                <a:solidFill>
                  <a:srgbClr val="005F83"/>
                </a:solidFill>
              </a:rPr>
              <a:t>: $152,771.79</a:t>
            </a:r>
          </a:p>
        </p:txBody>
      </p:sp>
    </p:spTree>
    <p:extLst>
      <p:ext uri="{BB962C8B-B14F-4D97-AF65-F5344CB8AC3E}">
        <p14:creationId xmlns:p14="http://schemas.microsoft.com/office/powerpoint/2010/main" val="2801975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67ABA-1210-F422-3C5D-F788742E9A4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A5BDDE9-E4E1-0AC3-5C73-5052E5830C36}"/>
              </a:ext>
            </a:extLst>
          </p:cNvPr>
          <p:cNvSpPr>
            <a:spLocks noGrp="1"/>
          </p:cNvSpPr>
          <p:nvPr>
            <p:ph type="body" sz="quarter" idx="10"/>
          </p:nvPr>
        </p:nvSpPr>
        <p:spPr/>
        <p:txBody>
          <a:bodyPr/>
          <a:lstStyle/>
          <a:p>
            <a:r>
              <a:rPr lang="en-US" dirty="0"/>
              <a:t>Business Status Report</a:t>
            </a:r>
          </a:p>
        </p:txBody>
      </p:sp>
      <p:pic>
        <p:nvPicPr>
          <p:cNvPr id="5" name="Picture 4" descr="A screenshot of a report&#10;&#10;Description automatically generated">
            <a:extLst>
              <a:ext uri="{FF2B5EF4-FFF2-40B4-BE49-F238E27FC236}">
                <a16:creationId xmlns:a16="http://schemas.microsoft.com/office/drawing/2014/main" id="{DD0FBA80-22A6-EA0D-076F-948B6452DC78}"/>
              </a:ext>
            </a:extLst>
          </p:cNvPr>
          <p:cNvPicPr>
            <a:picLocks noChangeAspect="1"/>
          </p:cNvPicPr>
          <p:nvPr/>
        </p:nvPicPr>
        <p:blipFill>
          <a:blip r:embed="rId2"/>
          <a:stretch>
            <a:fillRect/>
          </a:stretch>
        </p:blipFill>
        <p:spPr>
          <a:xfrm>
            <a:off x="979878" y="787398"/>
            <a:ext cx="6997173" cy="4120123"/>
          </a:xfrm>
          <a:prstGeom prst="rect">
            <a:avLst/>
          </a:prstGeom>
        </p:spPr>
      </p:pic>
    </p:spTree>
    <p:extLst>
      <p:ext uri="{BB962C8B-B14F-4D97-AF65-F5344CB8AC3E}">
        <p14:creationId xmlns:p14="http://schemas.microsoft.com/office/powerpoint/2010/main" val="3905768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CA4B3-7284-0C51-ED10-EE442E6EA9BE}"/>
              </a:ext>
            </a:extLst>
          </p:cNvPr>
          <p:cNvSpPr>
            <a:spLocks noGrp="1"/>
          </p:cNvSpPr>
          <p:nvPr>
            <p:ph type="title"/>
          </p:nvPr>
        </p:nvSpPr>
        <p:spPr/>
        <p:txBody>
          <a:bodyPr/>
          <a:lstStyle/>
          <a:p>
            <a:r>
              <a:rPr lang="en-US" dirty="0"/>
              <a:t>Conclusion</a:t>
            </a:r>
          </a:p>
        </p:txBody>
      </p:sp>
      <p:pic>
        <p:nvPicPr>
          <p:cNvPr id="14" name="Picture 13" descr="Logo&#10;&#10;Description automatically generated">
            <a:extLst>
              <a:ext uri="{FF2B5EF4-FFF2-40B4-BE49-F238E27FC236}">
                <a16:creationId xmlns:a16="http://schemas.microsoft.com/office/drawing/2014/main" id="{B926ADDB-567C-536A-C757-F3E2616D8563}"/>
              </a:ext>
            </a:extLst>
          </p:cNvPr>
          <p:cNvPicPr>
            <a:picLocks noChangeAspect="1"/>
          </p:cNvPicPr>
          <p:nvPr/>
        </p:nvPicPr>
        <p:blipFill>
          <a:blip r:embed="rId2"/>
          <a:stretch>
            <a:fillRect/>
          </a:stretch>
        </p:blipFill>
        <p:spPr>
          <a:xfrm>
            <a:off x="3401631" y="1250523"/>
            <a:ext cx="5285429" cy="2519720"/>
          </a:xfrm>
          <a:prstGeom prst="rect">
            <a:avLst/>
          </a:prstGeom>
        </p:spPr>
      </p:pic>
      <p:pic>
        <p:nvPicPr>
          <p:cNvPr id="15" name="Picture 14" descr="Logo&#10;&#10;Description automatically generated with low confidence">
            <a:extLst>
              <a:ext uri="{FF2B5EF4-FFF2-40B4-BE49-F238E27FC236}">
                <a16:creationId xmlns:a16="http://schemas.microsoft.com/office/drawing/2014/main" id="{F92F7018-C957-5EB3-02A8-A25630CCEFCD}"/>
              </a:ext>
            </a:extLst>
          </p:cNvPr>
          <p:cNvPicPr>
            <a:picLocks noChangeAspect="1"/>
          </p:cNvPicPr>
          <p:nvPr/>
        </p:nvPicPr>
        <p:blipFill>
          <a:blip r:embed="rId3"/>
          <a:stretch>
            <a:fillRect/>
          </a:stretch>
        </p:blipFill>
        <p:spPr>
          <a:xfrm>
            <a:off x="294098" y="1674583"/>
            <a:ext cx="3025101" cy="1910216"/>
          </a:xfrm>
          <a:prstGeom prst="rect">
            <a:avLst/>
          </a:prstGeom>
        </p:spPr>
      </p:pic>
    </p:spTree>
    <p:extLst>
      <p:ext uri="{BB962C8B-B14F-4D97-AF65-F5344CB8AC3E}">
        <p14:creationId xmlns:p14="http://schemas.microsoft.com/office/powerpoint/2010/main" val="115769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DEBC5D-097F-1531-80C9-E2153688D621}"/>
              </a:ext>
            </a:extLst>
          </p:cNvPr>
          <p:cNvSpPr>
            <a:spLocks noGrp="1"/>
          </p:cNvSpPr>
          <p:nvPr>
            <p:ph type="body" sz="quarter" idx="10"/>
          </p:nvPr>
        </p:nvSpPr>
        <p:spPr>
          <a:xfrm>
            <a:off x="493957" y="-12700"/>
            <a:ext cx="8370643" cy="800099"/>
          </a:xfrm>
        </p:spPr>
        <p:txBody>
          <a:bodyPr>
            <a:normAutofit/>
          </a:bodyPr>
          <a:lstStyle/>
          <a:p>
            <a:pPr>
              <a:lnSpc>
                <a:spcPct val="90000"/>
              </a:lnSpc>
            </a:pPr>
            <a:r>
              <a:rPr lang="en-US" sz="5000" dirty="0"/>
              <a:t>Completed Work</a:t>
            </a:r>
          </a:p>
        </p:txBody>
      </p:sp>
      <p:graphicFrame>
        <p:nvGraphicFramePr>
          <p:cNvPr id="9" name="Table 8">
            <a:extLst>
              <a:ext uri="{FF2B5EF4-FFF2-40B4-BE49-F238E27FC236}">
                <a16:creationId xmlns:a16="http://schemas.microsoft.com/office/drawing/2014/main" id="{E235061D-7958-61C8-D46F-2163C9503EAB}"/>
              </a:ext>
            </a:extLst>
          </p:cNvPr>
          <p:cNvGraphicFramePr>
            <a:graphicFrameLocks noGrp="1"/>
          </p:cNvGraphicFramePr>
          <p:nvPr>
            <p:extLst>
              <p:ext uri="{D42A27DB-BD31-4B8C-83A1-F6EECF244321}">
                <p14:modId xmlns:p14="http://schemas.microsoft.com/office/powerpoint/2010/main" val="1187679372"/>
              </p:ext>
            </p:extLst>
          </p:nvPr>
        </p:nvGraphicFramePr>
        <p:xfrm>
          <a:off x="493957" y="853013"/>
          <a:ext cx="8180506" cy="4037336"/>
        </p:xfrm>
        <a:graphic>
          <a:graphicData uri="http://schemas.openxmlformats.org/drawingml/2006/table">
            <a:tbl>
              <a:tblPr firstRow="1" firstCol="1" bandRow="1">
                <a:solidFill>
                  <a:schemeClr val="accent1">
                    <a:lumMod val="20000"/>
                    <a:lumOff val="80000"/>
                  </a:schemeClr>
                </a:solidFill>
                <a:tableStyleId>{5C22544A-7EE6-4342-B048-85BDC9FD1C3A}</a:tableStyleId>
              </a:tblPr>
              <a:tblGrid>
                <a:gridCol w="1402644">
                  <a:extLst>
                    <a:ext uri="{9D8B030D-6E8A-4147-A177-3AD203B41FA5}">
                      <a16:colId xmlns:a16="http://schemas.microsoft.com/office/drawing/2014/main" val="1706217030"/>
                    </a:ext>
                  </a:extLst>
                </a:gridCol>
                <a:gridCol w="4547742">
                  <a:extLst>
                    <a:ext uri="{9D8B030D-6E8A-4147-A177-3AD203B41FA5}">
                      <a16:colId xmlns:a16="http://schemas.microsoft.com/office/drawing/2014/main" val="153919444"/>
                    </a:ext>
                  </a:extLst>
                </a:gridCol>
                <a:gridCol w="1053737">
                  <a:extLst>
                    <a:ext uri="{9D8B030D-6E8A-4147-A177-3AD203B41FA5}">
                      <a16:colId xmlns:a16="http://schemas.microsoft.com/office/drawing/2014/main" val="3787885558"/>
                    </a:ext>
                  </a:extLst>
                </a:gridCol>
                <a:gridCol w="1176383">
                  <a:extLst>
                    <a:ext uri="{9D8B030D-6E8A-4147-A177-3AD203B41FA5}">
                      <a16:colId xmlns:a16="http://schemas.microsoft.com/office/drawing/2014/main" val="3252987184"/>
                    </a:ext>
                  </a:extLst>
                </a:gridCol>
              </a:tblGrid>
              <a:tr h="195062">
                <a:tc>
                  <a:txBody>
                    <a:bodyPr/>
                    <a:lstStyle/>
                    <a:p>
                      <a:pPr marL="0" marR="0" lvl="1" indent="0" algn="ctr" defTabSz="457200" rtl="0" eaLnBrk="1" latinLnBrk="0" hangingPunct="1">
                        <a:lnSpc>
                          <a:spcPct val="105000"/>
                        </a:lnSpc>
                        <a:spcBef>
                          <a:spcPct val="20000"/>
                        </a:spcBef>
                        <a:spcAft>
                          <a:spcPts val="800"/>
                        </a:spcAft>
                        <a:buFont typeface="+mj-lt"/>
                        <a:buNone/>
                      </a:pPr>
                      <a:r>
                        <a:rPr lang="en-US" sz="1600" b="1" i="0" kern="1200" baseline="0" dirty="0">
                          <a:solidFill>
                            <a:srgbClr val="005F83"/>
                          </a:solidFill>
                          <a:latin typeface="Orgon Slab Light"/>
                          <a:ea typeface="+mn-ea"/>
                        </a:rPr>
                        <a:t>Number</a:t>
                      </a:r>
                      <a:endParaRPr lang="en-US" sz="1600" b="1" i="0" kern="1200" baseline="0" dirty="0">
                        <a:solidFill>
                          <a:srgbClr val="005F83"/>
                        </a:solidFill>
                        <a:latin typeface="Orgon Slab Light"/>
                        <a:ea typeface="+mn-ea"/>
                        <a:cs typeface="Times New Roman" panose="02020603050405020304" pitchFamily="18" charset="0"/>
                      </a:endParaRPr>
                    </a:p>
                  </a:txBody>
                  <a:tcPr marL="82460" marR="82460" marT="82460" marB="82460" anchor="ctr">
                    <a:lnL w="12700" cmpd="sng">
                      <a:noFill/>
                    </a:lnL>
                    <a:lnR w="12700" cmpd="sng">
                      <a:noFill/>
                    </a:lnR>
                    <a:lnT w="12700" cmpd="sng">
                      <a:noFill/>
                    </a:lnT>
                    <a:lnB w="38100" cmpd="sng">
                      <a:noFill/>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600" b="1" i="0" kern="1200" baseline="0" dirty="0">
                          <a:solidFill>
                            <a:srgbClr val="005F83"/>
                          </a:solidFill>
                          <a:latin typeface="Orgon Slab Light"/>
                          <a:ea typeface="+mn-ea"/>
                        </a:rPr>
                        <a:t>Milestone Description</a:t>
                      </a:r>
                      <a:endParaRPr lang="en-US" sz="1600" b="1" i="0" kern="1200" baseline="0" dirty="0">
                        <a:solidFill>
                          <a:srgbClr val="005F83"/>
                        </a:solidFill>
                        <a:latin typeface="Orgon Slab Light"/>
                        <a:ea typeface="+mn-ea"/>
                        <a:cs typeface="Times New Roman" panose="02020603050405020304" pitchFamily="18" charset="0"/>
                      </a:endParaRPr>
                    </a:p>
                  </a:txBody>
                  <a:tcPr marL="82460" marR="82460" marT="82460" marB="82460" anchor="ctr">
                    <a:lnL w="12700" cmpd="sng">
                      <a:noFill/>
                    </a:lnL>
                    <a:lnR w="12700" cmpd="sng">
                      <a:noFill/>
                    </a:lnR>
                    <a:lnT w="12700" cmpd="sng">
                      <a:noFill/>
                    </a:lnT>
                    <a:lnB w="38100" cmpd="sng">
                      <a:noFill/>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600" b="1" i="0" kern="1200" baseline="0" dirty="0">
                          <a:solidFill>
                            <a:srgbClr val="005F83"/>
                          </a:solidFill>
                          <a:latin typeface="Orgon Slab Light"/>
                          <a:ea typeface="+mn-ea"/>
                        </a:rPr>
                        <a:t>Objective</a:t>
                      </a:r>
                      <a:endParaRPr lang="en-US" sz="1600" b="1" i="0" kern="1200" baseline="0" dirty="0">
                        <a:solidFill>
                          <a:srgbClr val="005F83"/>
                        </a:solidFill>
                        <a:latin typeface="Orgon Slab Light"/>
                        <a:ea typeface="+mn-ea"/>
                        <a:cs typeface="Times New Roman" panose="02020603050405020304" pitchFamily="18" charset="0"/>
                      </a:endParaRPr>
                    </a:p>
                  </a:txBody>
                  <a:tcPr marL="82460" marR="82460" marT="82460" marB="82460" anchor="ctr">
                    <a:lnL w="12700" cmpd="sng">
                      <a:noFill/>
                    </a:lnL>
                    <a:lnR w="12700" cmpd="sng">
                      <a:noFill/>
                    </a:lnR>
                    <a:lnT w="12700" cmpd="sng">
                      <a:noFill/>
                    </a:lnT>
                    <a:lnB w="38100" cmpd="sng">
                      <a:noFill/>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600" b="1" i="0" kern="1200" baseline="0" dirty="0">
                          <a:solidFill>
                            <a:srgbClr val="005F83"/>
                          </a:solidFill>
                          <a:latin typeface="Orgon Slab Light"/>
                          <a:ea typeface="+mn-ea"/>
                        </a:rPr>
                        <a:t>Status</a:t>
                      </a:r>
                      <a:endParaRPr lang="en-US" sz="1600" b="1" i="0" kern="1200" baseline="0" dirty="0">
                        <a:solidFill>
                          <a:srgbClr val="005F83"/>
                        </a:solidFill>
                        <a:latin typeface="Orgon Slab Light"/>
                        <a:ea typeface="+mn-ea"/>
                        <a:cs typeface="Times New Roman" panose="02020603050405020304" pitchFamily="18" charset="0"/>
                      </a:endParaRPr>
                    </a:p>
                  </a:txBody>
                  <a:tcPr marL="82460" marR="82460" marT="82460" marB="82460" anchor="ctr">
                    <a:lnL w="12700" cmpd="sng">
                      <a:noFill/>
                    </a:lnL>
                    <a:lnR w="12700" cmpd="sng">
                      <a:noFill/>
                    </a:lnR>
                    <a:lnT w="12700" cmpd="sng">
                      <a:noFill/>
                    </a:lnT>
                    <a:lnB w="38100" cmpd="sng">
                      <a:noFill/>
                    </a:lnB>
                    <a:noFill/>
                  </a:tcPr>
                </a:tc>
                <a:extLst>
                  <a:ext uri="{0D108BD9-81ED-4DB2-BD59-A6C34878D82A}">
                    <a16:rowId xmlns:a16="http://schemas.microsoft.com/office/drawing/2014/main" val="2840944915"/>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1.1</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38100" cmpd="sng">
                      <a:noFill/>
                    </a:lnT>
                    <a:lnB w="12700" cmpd="sng">
                      <a:noFill/>
                      <a:prstDash val="solid"/>
                    </a:lnB>
                    <a:no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FF0000"/>
                          </a:solidFill>
                          <a:latin typeface="Orgon Slab Light"/>
                          <a:ea typeface="+mn-ea"/>
                        </a:rPr>
                        <a:t>Clustering Algorithms and Long-Life Learning </a:t>
                      </a:r>
                      <a:r>
                        <a:rPr lang="en-US" sz="1400" b="1" i="0" kern="1200" baseline="0" dirty="0">
                          <a:solidFill>
                            <a:srgbClr val="005F83"/>
                          </a:solidFill>
                          <a:latin typeface="Orgon Slab Light"/>
                          <a:ea typeface="+mn-ea"/>
                        </a:rPr>
                        <a:t>for Hybrid L2M System.</a:t>
                      </a:r>
                      <a:endParaRPr lang="en-US" sz="1400" b="1"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38100" cmpd="sng">
                      <a:noFill/>
                    </a:lnT>
                    <a:lnB w="12700" cmpd="sng">
                      <a:noFill/>
                      <a:prstDash val="solid"/>
                    </a:lnB>
                    <a:no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3.2.1</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38100" cmpd="sng">
                      <a:noFill/>
                    </a:lnT>
                    <a:lnB w="12700" cmpd="sng">
                      <a:noFill/>
                      <a:prstDash val="solid"/>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707957023"/>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1.2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FF0000"/>
                          </a:solidFill>
                          <a:latin typeface="Orgon Slab Light"/>
                          <a:ea typeface="+mn-ea"/>
                        </a:rPr>
                        <a:t>Hardware Integration, Data Collection, and Super-Resolution </a:t>
                      </a:r>
                      <a:r>
                        <a:rPr lang="en-US" sz="1400" b="1" i="0" kern="1200" baseline="0" dirty="0">
                          <a:solidFill>
                            <a:srgbClr val="005F83"/>
                          </a:solidFill>
                          <a:latin typeface="Orgon Slab Light"/>
                          <a:ea typeface="+mn-ea"/>
                        </a:rPr>
                        <a:t>for Hybrid L2M System.</a:t>
                      </a:r>
                      <a:endParaRPr lang="en-US" sz="1400" b="1"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3.2.1</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3881193204"/>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2.1</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005F83"/>
                          </a:solidFill>
                          <a:latin typeface="Orgon Slab Light"/>
                          <a:ea typeface="+mn-ea"/>
                        </a:rPr>
                        <a:t>Optimization of the L2M System for Edge Computing Platforms with </a:t>
                      </a:r>
                      <a:r>
                        <a:rPr lang="en-US" sz="1400" b="1" i="0" kern="1200" baseline="0" dirty="0">
                          <a:solidFill>
                            <a:srgbClr val="FF0000"/>
                          </a:solidFill>
                          <a:latin typeface="Orgon Slab Light"/>
                          <a:ea typeface="+mn-ea"/>
                        </a:rPr>
                        <a:t>AI Trust Enhancements.</a:t>
                      </a:r>
                      <a:endParaRPr lang="en-US" sz="1400" b="1" i="0" kern="1200" baseline="0" dirty="0">
                        <a:solidFill>
                          <a:srgbClr val="FF0000"/>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48905377"/>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2.2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FF0000"/>
                          </a:solidFill>
                          <a:latin typeface="Orgon Slab Light"/>
                          <a:ea typeface="+mn-ea"/>
                        </a:rPr>
                        <a:t>Real-Time Object Recognition using YOLO and ART-Based Learning for IR Analysis.</a:t>
                      </a:r>
                      <a:endParaRPr lang="en-US" sz="1400" b="1" i="0" kern="1200" baseline="0" dirty="0">
                        <a:solidFill>
                          <a:srgbClr val="FF0000"/>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750823166"/>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2.3</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FF0000"/>
                          </a:solidFill>
                          <a:latin typeface="Orgon Slab Light"/>
                          <a:ea typeface="+mn-ea"/>
                        </a:rPr>
                        <a:t>UAV Data Collection Path Planning </a:t>
                      </a:r>
                      <a:r>
                        <a:rPr lang="en-US" sz="1400" b="1" i="0" kern="1200" baseline="0" dirty="0">
                          <a:solidFill>
                            <a:srgbClr val="005F83"/>
                          </a:solidFill>
                          <a:latin typeface="Orgon Slab Light"/>
                          <a:ea typeface="+mn-ea"/>
                        </a:rPr>
                        <a:t>under Battery Energy Constraints.</a:t>
                      </a:r>
                      <a:endParaRPr lang="en-US" sz="1400" b="1"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1882079"/>
                  </a:ext>
                </a:extLst>
              </a:tr>
              <a:tr h="483151">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3.1</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005F83"/>
                          </a:solidFill>
                          <a:latin typeface="Orgon Slab Light"/>
                          <a:ea typeface="+mn-ea"/>
                        </a:rPr>
                        <a:t>Collaboration with T</a:t>
                      </a:r>
                      <a:r>
                        <a:rPr lang="en-US" sz="1400" b="1" i="0" kern="1200" baseline="0" dirty="0">
                          <a:solidFill>
                            <a:srgbClr val="FF0000"/>
                          </a:solidFill>
                          <a:latin typeface="Orgon Slab Light"/>
                          <a:ea typeface="+mn-ea"/>
                        </a:rPr>
                        <a:t>eledyne-FLIR </a:t>
                      </a:r>
                      <a:r>
                        <a:rPr lang="en-US" sz="1400" b="1" i="0" kern="1200" baseline="0" dirty="0">
                          <a:solidFill>
                            <a:srgbClr val="005F83"/>
                          </a:solidFill>
                          <a:latin typeface="Orgon Slab Light"/>
                          <a:ea typeface="+mn-ea"/>
                        </a:rPr>
                        <a:t>on </a:t>
                      </a:r>
                      <a:r>
                        <a:rPr lang="en-US" sz="1400" b="1" i="0" kern="1200" baseline="0" dirty="0">
                          <a:solidFill>
                            <a:srgbClr val="FF0000"/>
                          </a:solidFill>
                          <a:latin typeface="Orgon Slab Light"/>
                          <a:ea typeface="+mn-ea"/>
                        </a:rPr>
                        <a:t>Hardware Provision </a:t>
                      </a:r>
                      <a:r>
                        <a:rPr lang="en-US" sz="1400" b="1" i="0" kern="1200" baseline="0" dirty="0">
                          <a:solidFill>
                            <a:srgbClr val="005F83"/>
                          </a:solidFill>
                          <a:latin typeface="Orgon Slab Light"/>
                          <a:ea typeface="+mn-ea"/>
                        </a:rPr>
                        <a:t>and Integration.</a:t>
                      </a:r>
                      <a:endParaRPr lang="en-US" sz="1400" b="1"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3.2.3</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138780293"/>
                  </a:ext>
                </a:extLst>
              </a:tr>
              <a:tr h="642008">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Milestone 3.2</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l" defTabSz="457200" rtl="0" eaLnBrk="1" latinLnBrk="0" hangingPunct="1">
                        <a:lnSpc>
                          <a:spcPct val="105000"/>
                        </a:lnSpc>
                        <a:spcBef>
                          <a:spcPct val="20000"/>
                        </a:spcBef>
                        <a:spcAft>
                          <a:spcPts val="800"/>
                        </a:spcAft>
                        <a:buFont typeface="+mj-lt"/>
                        <a:buNone/>
                      </a:pPr>
                      <a:r>
                        <a:rPr lang="en-US" sz="1400" b="1" i="0" kern="1200" baseline="0" dirty="0">
                          <a:solidFill>
                            <a:srgbClr val="005F83"/>
                          </a:solidFill>
                          <a:latin typeface="Orgon Slab Light"/>
                          <a:ea typeface="+mn-ea"/>
                        </a:rPr>
                        <a:t>Collaboration with </a:t>
                      </a:r>
                      <a:r>
                        <a:rPr lang="en-US" sz="1400" b="1" i="0" kern="1200" baseline="0" dirty="0">
                          <a:solidFill>
                            <a:srgbClr val="FF0000"/>
                          </a:solidFill>
                          <a:latin typeface="Orgon Slab Light"/>
                          <a:ea typeface="+mn-ea"/>
                        </a:rPr>
                        <a:t>Teledyne-FLIR on Academic Research</a:t>
                      </a:r>
                      <a:r>
                        <a:rPr lang="en-US" sz="1400" b="1" i="0" kern="1200" baseline="0" dirty="0">
                          <a:solidFill>
                            <a:srgbClr val="005F83"/>
                          </a:solidFill>
                          <a:latin typeface="Orgon Slab Light"/>
                          <a:ea typeface="+mn-ea"/>
                        </a:rPr>
                        <a:t>, Joint Publications, and Technology Transfer.</a:t>
                      </a:r>
                      <a:endParaRPr lang="en-US" sz="1400" b="1"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40005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3.2.3</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1" indent="0" algn="ctr" defTabSz="457200" rtl="0" eaLnBrk="1" latinLnBrk="0" hangingPunct="1">
                        <a:lnSpc>
                          <a:spcPct val="105000"/>
                        </a:lnSpc>
                        <a:spcBef>
                          <a:spcPct val="20000"/>
                        </a:spcBef>
                        <a:spcAft>
                          <a:spcPts val="800"/>
                        </a:spcAft>
                        <a:buFont typeface="+mj-lt"/>
                        <a:buNone/>
                      </a:pPr>
                      <a:r>
                        <a:rPr lang="en-US" sz="1400" b="0" i="0" kern="1200" baseline="0" dirty="0">
                          <a:solidFill>
                            <a:srgbClr val="005F83"/>
                          </a:solidFill>
                          <a:latin typeface="Orgon Slab Light"/>
                          <a:ea typeface="+mn-ea"/>
                        </a:rPr>
                        <a:t>Completed</a:t>
                      </a:r>
                      <a:endParaRPr lang="en-US" sz="1400" b="0" i="0" kern="1200" baseline="0" dirty="0">
                        <a:solidFill>
                          <a:srgbClr val="005F83"/>
                        </a:solidFill>
                        <a:latin typeface="Orgon Slab Light"/>
                        <a:ea typeface="+mn-ea"/>
                        <a:cs typeface="Times New Roman" panose="02020603050405020304" pitchFamily="18" charset="0"/>
                      </a:endParaRPr>
                    </a:p>
                  </a:txBody>
                  <a:tcPr marL="3515" marR="3515" marT="3515" marB="5497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23269904"/>
                  </a:ext>
                </a:extLst>
              </a:tr>
            </a:tbl>
          </a:graphicData>
        </a:graphic>
      </p:graphicFrame>
    </p:spTree>
    <p:extLst>
      <p:ext uri="{BB962C8B-B14F-4D97-AF65-F5344CB8AC3E}">
        <p14:creationId xmlns:p14="http://schemas.microsoft.com/office/powerpoint/2010/main" val="109731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E6A2C01B-17AE-B6DA-33C1-6FBFA826A8BE}"/>
              </a:ext>
            </a:extLst>
          </p:cNvPr>
          <p:cNvSpPr>
            <a:spLocks noGrp="1"/>
          </p:cNvSpPr>
          <p:nvPr>
            <p:ph type="chart" sz="quarter" idx="12"/>
          </p:nvPr>
        </p:nvSpPr>
        <p:spPr>
          <a:xfrm>
            <a:off x="618309" y="984076"/>
            <a:ext cx="8194765" cy="3370213"/>
          </a:xfrm>
        </p:spPr>
        <p:txBody>
          <a:bodyPr>
            <a:normAutofit fontScale="77500" lnSpcReduction="20000"/>
          </a:bodyPr>
          <a:lstStyle/>
          <a:p>
            <a:pPr>
              <a:buFont typeface="Arial" panose="020B0604020202020204" pitchFamily="34" charset="0"/>
              <a:buChar char="•"/>
            </a:pPr>
            <a:r>
              <a:rPr lang="en-US" b="1" dirty="0">
                <a:latin typeface="Orgon Slab Light"/>
              </a:rPr>
              <a:t>Clustering &amp; Lifelong Learning:</a:t>
            </a:r>
            <a:endParaRPr lang="en-US" dirty="0">
              <a:latin typeface="Orgon Slab Light"/>
            </a:endParaRPr>
          </a:p>
          <a:p>
            <a:pPr marL="742950" lvl="1" indent="-285750">
              <a:buFont typeface="Arial" panose="020B0604020202020204" pitchFamily="34" charset="0"/>
              <a:buChar char="•"/>
            </a:pPr>
            <a:r>
              <a:rPr lang="en-US" sz="2300" dirty="0">
                <a:latin typeface="Orgon Slab Light"/>
              </a:rPr>
              <a:t>Developed </a:t>
            </a:r>
            <a:r>
              <a:rPr lang="en-US" sz="2300" dirty="0" err="1">
                <a:latin typeface="Orgon Slab Light"/>
              </a:rPr>
              <a:t>iCVI-TopoARTMAP</a:t>
            </a:r>
            <a:r>
              <a:rPr lang="en-US" sz="2300" dirty="0">
                <a:latin typeface="Orgon Slab Light"/>
              </a:rPr>
              <a:t> and </a:t>
            </a:r>
            <a:r>
              <a:rPr lang="en-US" sz="2300" dirty="0" err="1">
                <a:latin typeface="Orgon Slab Light"/>
              </a:rPr>
              <a:t>TopoBARTMAP</a:t>
            </a:r>
            <a:r>
              <a:rPr lang="en-US" sz="2300" dirty="0">
                <a:latin typeface="Orgon Slab Light"/>
              </a:rPr>
              <a:t>.</a:t>
            </a:r>
          </a:p>
          <a:p>
            <a:pPr marL="742950" lvl="1" indent="-285750">
              <a:buFont typeface="Arial" panose="020B0604020202020204" pitchFamily="34" charset="0"/>
              <a:buChar char="•"/>
            </a:pPr>
            <a:r>
              <a:rPr lang="en-US" sz="2300" dirty="0">
                <a:latin typeface="Orgon Slab Light"/>
              </a:rPr>
              <a:t>Enhanced incremental and adaptive learning capabilities.</a:t>
            </a:r>
          </a:p>
          <a:p>
            <a:pPr marL="742950" lvl="1" indent="-285750">
              <a:buFont typeface="Arial" panose="020B0604020202020204" pitchFamily="34" charset="0"/>
              <a:buChar char="•"/>
            </a:pPr>
            <a:r>
              <a:rPr lang="en-US" sz="2300" dirty="0">
                <a:latin typeface="Orgon Slab Light"/>
              </a:rPr>
              <a:t>Open Software</a:t>
            </a:r>
          </a:p>
          <a:p>
            <a:pPr>
              <a:buFont typeface="Arial" panose="020B0604020202020204" pitchFamily="34" charset="0"/>
              <a:buChar char="•"/>
            </a:pPr>
            <a:r>
              <a:rPr lang="en-US" b="1" dirty="0">
                <a:latin typeface="Orgon Slab Light"/>
              </a:rPr>
              <a:t>YOLOv10 Integration:</a:t>
            </a:r>
            <a:endParaRPr lang="en-US" dirty="0">
              <a:latin typeface="Orgon Slab Light"/>
            </a:endParaRPr>
          </a:p>
          <a:p>
            <a:pPr marL="742950" lvl="1" indent="-285750">
              <a:buFont typeface="Arial" panose="020B0604020202020204" pitchFamily="34" charset="0"/>
              <a:buChar char="•"/>
            </a:pPr>
            <a:r>
              <a:rPr lang="en-US" sz="2300" dirty="0">
                <a:solidFill>
                  <a:srgbClr val="FF0000"/>
                </a:solidFill>
                <a:latin typeface="Orgon Slab Light"/>
              </a:rPr>
              <a:t>Combined Simple ARTMAP with YOLOv10.</a:t>
            </a:r>
          </a:p>
          <a:p>
            <a:pPr marL="742950" lvl="1" indent="-285750">
              <a:buFont typeface="Arial" panose="020B0604020202020204" pitchFamily="34" charset="0"/>
              <a:buChar char="•"/>
            </a:pPr>
            <a:r>
              <a:rPr lang="en-US" sz="2300" dirty="0">
                <a:latin typeface="Orgon Slab Light"/>
              </a:rPr>
              <a:t>Enabled adaptive object classification without extensive retraining.</a:t>
            </a:r>
          </a:p>
          <a:p>
            <a:pPr>
              <a:buFont typeface="Arial" panose="020B0604020202020204" pitchFamily="34" charset="0"/>
              <a:buChar char="•"/>
            </a:pPr>
            <a:r>
              <a:rPr lang="en-US" b="1" dirty="0">
                <a:latin typeface="Orgon Slab Light"/>
              </a:rPr>
              <a:t>Hardware &amp; Data Collection:</a:t>
            </a:r>
            <a:endParaRPr lang="en-US" dirty="0">
              <a:latin typeface="Orgon Slab Light"/>
            </a:endParaRPr>
          </a:p>
          <a:p>
            <a:pPr marL="742950" lvl="1" indent="-285750">
              <a:buFont typeface="Arial" panose="020B0604020202020204" pitchFamily="34" charset="0"/>
              <a:buChar char="•"/>
            </a:pPr>
            <a:r>
              <a:rPr lang="en-US" sz="2300" dirty="0">
                <a:latin typeface="Orgon Slab Light"/>
              </a:rPr>
              <a:t>Implemented 3D-printed </a:t>
            </a:r>
            <a:r>
              <a:rPr lang="en-US" sz="2300" dirty="0">
                <a:solidFill>
                  <a:srgbClr val="FF0000"/>
                </a:solidFill>
                <a:latin typeface="Orgon Slab Light"/>
              </a:rPr>
              <a:t>camera modules on Aurelia X4 drones</a:t>
            </a:r>
            <a:r>
              <a:rPr lang="en-US" sz="2300" dirty="0">
                <a:latin typeface="Orgon Slab Light"/>
              </a:rPr>
              <a:t>.</a:t>
            </a:r>
          </a:p>
          <a:p>
            <a:pPr marL="742950" lvl="1" indent="-285750">
              <a:buFont typeface="Arial" panose="020B0604020202020204" pitchFamily="34" charset="0"/>
              <a:buChar char="•"/>
            </a:pPr>
            <a:r>
              <a:rPr lang="en-US" sz="2300" dirty="0">
                <a:latin typeface="Orgon Slab Light"/>
              </a:rPr>
              <a:t>Utilized FLIR Hadron cameras </a:t>
            </a:r>
            <a:r>
              <a:rPr lang="en-US" sz="2300" dirty="0">
                <a:latin typeface="Orgon Slab"/>
              </a:rPr>
              <a:t>for data acquisition.</a:t>
            </a:r>
          </a:p>
          <a:p>
            <a:pPr marL="742950" lvl="1" indent="-285750">
              <a:buFont typeface="Arial" panose="020B0604020202020204" pitchFamily="34" charset="0"/>
              <a:buChar char="•"/>
            </a:pPr>
            <a:r>
              <a:rPr lang="en-US" sz="2300" dirty="0">
                <a:latin typeface="Orgon Slab Light"/>
              </a:rPr>
              <a:t>Super Resolution</a:t>
            </a:r>
            <a:endParaRPr lang="en-US" sz="2300" dirty="0">
              <a:latin typeface="Orgon Slab"/>
            </a:endParaRPr>
          </a:p>
        </p:txBody>
      </p:sp>
      <p:sp>
        <p:nvSpPr>
          <p:cNvPr id="9" name="TextBox 8">
            <a:extLst>
              <a:ext uri="{FF2B5EF4-FFF2-40B4-BE49-F238E27FC236}">
                <a16:creationId xmlns:a16="http://schemas.microsoft.com/office/drawing/2014/main" id="{5BE67D35-9A5D-CEFB-FAD1-91487C701D9A}"/>
              </a:ext>
            </a:extLst>
          </p:cNvPr>
          <p:cNvSpPr txBox="1"/>
          <p:nvPr/>
        </p:nvSpPr>
        <p:spPr>
          <a:xfrm>
            <a:off x="611775" y="9456"/>
            <a:ext cx="7670075" cy="861774"/>
          </a:xfrm>
          <a:prstGeom prst="rect">
            <a:avLst/>
          </a:prstGeom>
          <a:noFill/>
        </p:spPr>
        <p:txBody>
          <a:bodyPr wrap="square">
            <a:spAutoFit/>
          </a:bodyPr>
          <a:lstStyle/>
          <a:p>
            <a:r>
              <a:rPr lang="en-US" sz="5000" dirty="0">
                <a:solidFill>
                  <a:schemeClr val="bg2"/>
                </a:solidFill>
                <a:latin typeface="Tungsten Semibold"/>
              </a:rPr>
              <a:t>Objective 3.2.1 Achievement</a:t>
            </a:r>
          </a:p>
        </p:txBody>
      </p:sp>
    </p:spTree>
    <p:extLst>
      <p:ext uri="{BB962C8B-B14F-4D97-AF65-F5344CB8AC3E}">
        <p14:creationId xmlns:p14="http://schemas.microsoft.com/office/powerpoint/2010/main" val="115453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AD38-8041-2781-C54A-1FCEF5E1D40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E0D047B-7563-04A0-E4A7-CE1BD3779A23}"/>
              </a:ext>
            </a:extLst>
          </p:cNvPr>
          <p:cNvSpPr txBox="1"/>
          <p:nvPr/>
        </p:nvSpPr>
        <p:spPr>
          <a:xfrm>
            <a:off x="611775" y="9456"/>
            <a:ext cx="7670075" cy="861774"/>
          </a:xfrm>
          <a:prstGeom prst="rect">
            <a:avLst/>
          </a:prstGeom>
          <a:noFill/>
        </p:spPr>
        <p:txBody>
          <a:bodyPr wrap="square">
            <a:spAutoFit/>
          </a:bodyPr>
          <a:lstStyle/>
          <a:p>
            <a:r>
              <a:rPr lang="en-US" sz="5000" dirty="0">
                <a:solidFill>
                  <a:schemeClr val="bg2"/>
                </a:solidFill>
                <a:latin typeface="Tungsten Semibold"/>
              </a:rPr>
              <a:t>Objective 3.2.2 Achievement</a:t>
            </a:r>
          </a:p>
        </p:txBody>
      </p:sp>
      <p:sp>
        <p:nvSpPr>
          <p:cNvPr id="6" name="TextBox 5">
            <a:extLst>
              <a:ext uri="{FF2B5EF4-FFF2-40B4-BE49-F238E27FC236}">
                <a16:creationId xmlns:a16="http://schemas.microsoft.com/office/drawing/2014/main" id="{227E561E-0593-9811-4024-A87032F4F297}"/>
              </a:ext>
            </a:extLst>
          </p:cNvPr>
          <p:cNvSpPr txBox="1"/>
          <p:nvPr/>
        </p:nvSpPr>
        <p:spPr>
          <a:xfrm>
            <a:off x="853440" y="1006070"/>
            <a:ext cx="8290560" cy="3514808"/>
          </a:xfrm>
          <a:prstGeom prst="rect">
            <a:avLst/>
          </a:prstGeom>
          <a:noFill/>
        </p:spPr>
        <p:txBody>
          <a:bodyPr wrap="square">
            <a:spAutoFit/>
          </a:bodyPr>
          <a:lstStyle/>
          <a:p>
            <a:pPr marL="454914">
              <a:lnSpc>
                <a:spcPct val="80000"/>
              </a:lnSpc>
              <a:spcBef>
                <a:spcPct val="20000"/>
              </a:spcBef>
            </a:pPr>
            <a:r>
              <a:rPr lang="en-US" sz="2000" b="1" dirty="0">
                <a:solidFill>
                  <a:srgbClr val="005F83"/>
                </a:solidFill>
                <a:latin typeface="Orgon Slab Light"/>
              </a:rPr>
              <a:t>  </a:t>
            </a:r>
            <a:endParaRPr lang="en-US" sz="2200" dirty="0">
              <a:solidFill>
                <a:srgbClr val="FF0000"/>
              </a:solidFill>
              <a:latin typeface="Orgon Slab Light"/>
            </a:endParaRPr>
          </a:p>
          <a:p>
            <a:pPr marL="285750" indent="-285750">
              <a:lnSpc>
                <a:spcPct val="80000"/>
              </a:lnSpc>
              <a:spcBef>
                <a:spcPct val="20000"/>
              </a:spcBef>
              <a:buFont typeface="Arial" panose="020B0604020202020204" pitchFamily="34" charset="0"/>
              <a:buChar char="•"/>
            </a:pPr>
            <a:r>
              <a:rPr lang="en-US" sz="2000" b="1" dirty="0">
                <a:solidFill>
                  <a:srgbClr val="005F83"/>
                </a:solidFill>
                <a:latin typeface="Orgon Slab Light"/>
              </a:rPr>
              <a:t>Real-Time Object Recognition:</a:t>
            </a:r>
          </a:p>
          <a:p>
            <a:pPr marL="740664" indent="-285750">
              <a:lnSpc>
                <a:spcPct val="80000"/>
              </a:lnSpc>
              <a:spcBef>
                <a:spcPct val="20000"/>
              </a:spcBef>
              <a:buFont typeface="Arial" panose="020B0604020202020204" pitchFamily="34" charset="0"/>
              <a:buChar char="•"/>
            </a:pPr>
            <a:r>
              <a:rPr lang="en-US" dirty="0">
                <a:solidFill>
                  <a:srgbClr val="FF0000"/>
                </a:solidFill>
                <a:latin typeface="Orgon Slab Light"/>
              </a:rPr>
              <a:t>Implemented YOLOv8 to YOLO V11 for IR data analysis</a:t>
            </a:r>
            <a:r>
              <a:rPr lang="en-US" dirty="0">
                <a:latin typeface="Orgon Slab Light"/>
              </a:rPr>
              <a:t>.</a:t>
            </a:r>
          </a:p>
          <a:p>
            <a:pPr marL="740664" indent="-285750">
              <a:lnSpc>
                <a:spcPct val="80000"/>
              </a:lnSpc>
              <a:spcBef>
                <a:spcPct val="20000"/>
              </a:spcBef>
              <a:buFont typeface="Arial" panose="020B0604020202020204" pitchFamily="34" charset="0"/>
              <a:buChar char="•"/>
            </a:pPr>
            <a:r>
              <a:rPr lang="en-US" dirty="0">
                <a:latin typeface="Orgon Slab Light"/>
              </a:rPr>
              <a:t>Improved accuracy and deployment efficiency.</a:t>
            </a:r>
          </a:p>
          <a:p>
            <a:pPr marL="740664" indent="-285750">
              <a:lnSpc>
                <a:spcPct val="80000"/>
              </a:lnSpc>
              <a:spcBef>
                <a:spcPct val="20000"/>
              </a:spcBef>
              <a:buFont typeface="Arial" panose="020B0604020202020204" pitchFamily="34" charset="0"/>
              <a:buChar char="•"/>
            </a:pPr>
            <a:r>
              <a:rPr lang="en-US" dirty="0">
                <a:solidFill>
                  <a:srgbClr val="FF0000"/>
                </a:solidFill>
                <a:latin typeface="Orgon Slab Light"/>
              </a:rPr>
              <a:t>Demo</a:t>
            </a:r>
          </a:p>
          <a:p>
            <a:pPr marL="285750" indent="-285750">
              <a:lnSpc>
                <a:spcPct val="80000"/>
              </a:lnSpc>
              <a:spcBef>
                <a:spcPct val="20000"/>
              </a:spcBef>
              <a:buFont typeface="Arial" panose="020B0604020202020204" pitchFamily="34" charset="0"/>
              <a:buChar char="•"/>
            </a:pPr>
            <a:r>
              <a:rPr lang="en-US" sz="2000" b="1" dirty="0">
                <a:solidFill>
                  <a:srgbClr val="005F83"/>
                </a:solidFill>
                <a:latin typeface="Orgon Slab Light"/>
              </a:rPr>
              <a:t>UAV Path Planning:</a:t>
            </a:r>
          </a:p>
          <a:p>
            <a:pPr marL="740664" indent="-285750">
              <a:lnSpc>
                <a:spcPct val="80000"/>
              </a:lnSpc>
              <a:spcBef>
                <a:spcPct val="20000"/>
              </a:spcBef>
              <a:buFont typeface="Arial" panose="020B0604020202020204" pitchFamily="34" charset="0"/>
              <a:buChar char="•"/>
            </a:pPr>
            <a:r>
              <a:rPr lang="en-US" dirty="0">
                <a:solidFill>
                  <a:srgbClr val="FF0000"/>
                </a:solidFill>
                <a:latin typeface="Orgon Slab Light"/>
              </a:rPr>
              <a:t>Developed reinforcement learning algorithms for drone routes</a:t>
            </a:r>
            <a:r>
              <a:rPr lang="en-US" dirty="0">
                <a:latin typeface="Orgon Slab Light"/>
              </a:rPr>
              <a:t>.</a:t>
            </a:r>
          </a:p>
          <a:p>
            <a:pPr marL="740664" indent="-285750">
              <a:lnSpc>
                <a:spcPct val="80000"/>
              </a:lnSpc>
              <a:spcBef>
                <a:spcPct val="20000"/>
              </a:spcBef>
              <a:buFont typeface="Arial" panose="020B0604020202020204" pitchFamily="34" charset="0"/>
              <a:buChar char="•"/>
            </a:pPr>
            <a:r>
              <a:rPr lang="en-US" dirty="0">
                <a:latin typeface="Orgon Slab Light"/>
              </a:rPr>
              <a:t>Optimized operations under battery constraints.</a:t>
            </a:r>
          </a:p>
          <a:p>
            <a:pPr marL="285750" indent="-285750">
              <a:lnSpc>
                <a:spcPct val="80000"/>
              </a:lnSpc>
              <a:spcBef>
                <a:spcPct val="20000"/>
              </a:spcBef>
              <a:buFont typeface="Arial" panose="020B0604020202020204" pitchFamily="34" charset="0"/>
              <a:buChar char="•"/>
            </a:pPr>
            <a:r>
              <a:rPr lang="en-US" sz="2000" b="1" dirty="0">
                <a:solidFill>
                  <a:srgbClr val="005F83"/>
                </a:solidFill>
                <a:latin typeface="Orgon Slab Light"/>
              </a:rPr>
              <a:t>AI Trustworthiness:</a:t>
            </a:r>
          </a:p>
          <a:p>
            <a:pPr marL="740664" indent="-285750">
              <a:lnSpc>
                <a:spcPct val="80000"/>
              </a:lnSpc>
              <a:spcBef>
                <a:spcPct val="20000"/>
              </a:spcBef>
              <a:buFont typeface="Arial" panose="020B0604020202020204" pitchFamily="34" charset="0"/>
              <a:buChar char="•"/>
            </a:pPr>
            <a:r>
              <a:rPr lang="en-US" dirty="0">
                <a:latin typeface="Orgon Slab Light"/>
              </a:rPr>
              <a:t>Created metrics for measuring trust in L2M systems.</a:t>
            </a:r>
          </a:p>
          <a:p>
            <a:pPr marL="740664" indent="-285750">
              <a:lnSpc>
                <a:spcPct val="80000"/>
              </a:lnSpc>
              <a:spcBef>
                <a:spcPct val="20000"/>
              </a:spcBef>
              <a:buFont typeface="Arial" panose="020B0604020202020204" pitchFamily="34" charset="0"/>
              <a:buChar char="•"/>
            </a:pPr>
            <a:r>
              <a:rPr lang="en-US" dirty="0">
                <a:latin typeface="Orgon Slab Light"/>
              </a:rPr>
              <a:t>Incorporated AI trust enhancements for reliable operation.</a:t>
            </a:r>
          </a:p>
          <a:p>
            <a:pPr marL="454914">
              <a:lnSpc>
                <a:spcPct val="80000"/>
              </a:lnSpc>
              <a:spcBef>
                <a:spcPct val="20000"/>
              </a:spcBef>
            </a:pPr>
            <a:endParaRPr lang="en-US" sz="2000" b="1" dirty="0">
              <a:solidFill>
                <a:srgbClr val="005F83"/>
              </a:solidFill>
              <a:latin typeface="Orgon Slab Light"/>
            </a:endParaRPr>
          </a:p>
        </p:txBody>
      </p:sp>
    </p:spTree>
    <p:extLst>
      <p:ext uri="{BB962C8B-B14F-4D97-AF65-F5344CB8AC3E}">
        <p14:creationId xmlns:p14="http://schemas.microsoft.com/office/powerpoint/2010/main" val="3271962169"/>
      </p:ext>
    </p:extLst>
  </p:cSld>
  <p:clrMapOvr>
    <a:masterClrMapping/>
  </p:clrMapOvr>
</p:sld>
</file>

<file path=ppt/theme/theme1.xml><?xml version="1.0" encoding="utf-8"?>
<a:theme xmlns:a="http://schemas.openxmlformats.org/drawingml/2006/main" name="Office Theme">
  <a:themeElements>
    <a:clrScheme name="MDD">
      <a:dk1>
        <a:srgbClr val="509E2F"/>
      </a:dk1>
      <a:lt1>
        <a:srgbClr val="B2B4B2"/>
      </a:lt1>
      <a:dk2>
        <a:srgbClr val="509E6F"/>
      </a:dk2>
      <a:lt2>
        <a:srgbClr val="FFFFFF"/>
      </a:lt2>
      <a:accent1>
        <a:srgbClr val="78BE20"/>
      </a:accent1>
      <a:accent2>
        <a:srgbClr val="003B49"/>
      </a:accent2>
      <a:accent3>
        <a:srgbClr val="FDDA24"/>
      </a:accent3>
      <a:accent4>
        <a:srgbClr val="E87722"/>
      </a:accent4>
      <a:accent5>
        <a:srgbClr val="2DCCD3"/>
      </a:accent5>
      <a:accent6>
        <a:srgbClr val="005F83"/>
      </a:accent6>
      <a:hlink>
        <a:srgbClr val="2BC3C9"/>
      </a:hlink>
      <a:folHlink>
        <a:srgbClr val="E0621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5A4C3A9E14C447BB1F15E490C3688F" ma:contentTypeVersion="13" ma:contentTypeDescription="Create a new document." ma:contentTypeScope="" ma:versionID="d9adef316588fff5610aa210fc9a961f">
  <xsd:schema xmlns:xsd="http://www.w3.org/2001/XMLSchema" xmlns:xs="http://www.w3.org/2001/XMLSchema" xmlns:p="http://schemas.microsoft.com/office/2006/metadata/properties" xmlns:ns3="9045e322-0fb1-46f9-956b-11623a541f7c" xmlns:ns4="3f353124-55ba-42bb-bc2e-c8fce194e12a" targetNamespace="http://schemas.microsoft.com/office/2006/metadata/properties" ma:root="true" ma:fieldsID="d3565f7819ece65260237cebd4265275" ns3:_="" ns4:_="">
    <xsd:import namespace="9045e322-0fb1-46f9-956b-11623a541f7c"/>
    <xsd:import namespace="3f353124-55ba-42bb-bc2e-c8fce194e12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DateTaken"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45e322-0fb1-46f9-956b-11623a541f7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353124-55ba-42bb-bc2e-c8fce194e1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f353124-55ba-42bb-bc2e-c8fce194e1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76D3F-A6DD-4B84-B866-94A7B3AED7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45e322-0fb1-46f9-956b-11623a541f7c"/>
    <ds:schemaRef ds:uri="3f353124-55ba-42bb-bc2e-c8fce194e1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D10AB9-6548-4CDF-9317-B45B0F91ADA6}">
  <ds:schemaRefs>
    <ds:schemaRef ds:uri="http://schemas.microsoft.com/office/2006/documentManagement/types"/>
    <ds:schemaRef ds:uri="http://purl.org/dc/elements/1.1/"/>
    <ds:schemaRef ds:uri="http://schemas.microsoft.com/office/2006/metadata/properties"/>
    <ds:schemaRef ds:uri="http://purl.org/dc/dcmitype/"/>
    <ds:schemaRef ds:uri="http://purl.org/dc/terms/"/>
    <ds:schemaRef ds:uri="9045e322-0fb1-46f9-956b-11623a541f7c"/>
    <ds:schemaRef ds:uri="http://schemas.microsoft.com/office/infopath/2007/PartnerControls"/>
    <ds:schemaRef ds:uri="http://www.w3.org/XML/1998/namespace"/>
    <ds:schemaRef ds:uri="http://schemas.openxmlformats.org/package/2006/metadata/core-properties"/>
    <ds:schemaRef ds:uri="3f353124-55ba-42bb-bc2e-c8fce194e12a"/>
  </ds:schemaRefs>
</ds:datastoreItem>
</file>

<file path=customXml/itemProps3.xml><?xml version="1.0" encoding="utf-8"?>
<ds:datastoreItem xmlns:ds="http://schemas.openxmlformats.org/officeDocument/2006/customXml" ds:itemID="{4E4CDF6E-D09B-4D0F-A851-217C62E2BD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10404</TotalTime>
  <Words>5667</Words>
  <Application>Microsoft Macintosh PowerPoint</Application>
  <PresentationFormat>全屏显示(16:9)</PresentationFormat>
  <Paragraphs>818</Paragraphs>
  <Slides>65</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65</vt:i4>
      </vt:variant>
    </vt:vector>
  </HeadingPairs>
  <TitlesOfParts>
    <vt:vector size="81" baseType="lpstr">
      <vt:lpstr>等线</vt:lpstr>
      <vt:lpstr>宋体</vt:lpstr>
      <vt:lpstr>Encode Sans Normal Black</vt:lpstr>
      <vt:lpstr>Orgon Slab</vt:lpstr>
      <vt:lpstr>Orgon Slab ExtraLight</vt:lpstr>
      <vt:lpstr>Orgon Slab Light</vt:lpstr>
      <vt:lpstr>Tungsten Semibold</vt:lpstr>
      <vt:lpstr>Tungsten-Semibold</vt:lpstr>
      <vt:lpstr>Aptos Narrow</vt:lpstr>
      <vt:lpstr>Arial</vt:lpstr>
      <vt:lpstr>Calibri</vt:lpstr>
      <vt:lpstr>Cambria Math</vt:lpstr>
      <vt:lpstr>Lucida Grande</vt:lpstr>
      <vt:lpstr>Roboto</vt:lpstr>
      <vt:lpstr>Wingdings</vt:lpstr>
      <vt:lpstr>Office Theme</vt:lpstr>
      <vt:lpstr>ACIL – DAC Final Report</vt:lpstr>
      <vt:lpstr>PowerPoint 演示文稿</vt:lpstr>
      <vt:lpstr>PowerPoint 演示文稿</vt:lpstr>
      <vt:lpstr>Technical Status Progress</vt:lpstr>
      <vt:lpstr>PowerPoint 演示文稿</vt:lpstr>
      <vt:lpstr>PowerPoint 演示文稿</vt:lpstr>
      <vt:lpstr>PowerPoint 演示文稿</vt:lpstr>
      <vt:lpstr>PowerPoint 演示文稿</vt:lpstr>
      <vt:lpstr>PowerPoint 演示文稿</vt:lpstr>
      <vt:lpstr>PowerPoint 演示文稿</vt:lpstr>
      <vt:lpstr>Camera+Drone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YOLO + ART</vt:lpstr>
      <vt:lpstr>PowerPoint 演示文稿</vt:lpstr>
      <vt:lpstr>YOLOv10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YOLO-Based Object Detection:  Insights and Innovations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Drone Route Optimization Based on Reinforcement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Business Status Report</vt:lpstr>
      <vt:lpstr>PowerPoint 演示文稿</vt:lpstr>
      <vt:lpstr>PowerPoint 演示文稿</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Jiali Zhang</cp:lastModifiedBy>
  <cp:revision>321</cp:revision>
  <dcterms:created xsi:type="dcterms:W3CDTF">2014-10-14T00:51:43Z</dcterms:created>
  <dcterms:modified xsi:type="dcterms:W3CDTF">2024-12-11T16:39:32Z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0x0101002E5A4C3A9E14C447BB1F15E490C3688F</vt:lpwstr>
  </property>
</Properties>
</file>